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handoutMasterIdLst>
    <p:handoutMasterId r:id="rId60"/>
  </p:handoutMasterIdLst>
  <p:sldIdLst>
    <p:sldId id="339" r:id="rId2"/>
    <p:sldId id="325" r:id="rId3"/>
    <p:sldId id="326" r:id="rId4"/>
    <p:sldId id="327" r:id="rId5"/>
    <p:sldId id="328" r:id="rId6"/>
    <p:sldId id="257" r:id="rId7"/>
    <p:sldId id="329" r:id="rId8"/>
    <p:sldId id="258" r:id="rId9"/>
    <p:sldId id="286" r:id="rId10"/>
    <p:sldId id="303" r:id="rId11"/>
    <p:sldId id="295" r:id="rId12"/>
    <p:sldId id="296" r:id="rId13"/>
    <p:sldId id="290" r:id="rId14"/>
    <p:sldId id="297" r:id="rId15"/>
    <p:sldId id="331" r:id="rId16"/>
    <p:sldId id="332" r:id="rId17"/>
    <p:sldId id="302" r:id="rId18"/>
    <p:sldId id="337" r:id="rId19"/>
    <p:sldId id="304" r:id="rId20"/>
    <p:sldId id="305" r:id="rId21"/>
    <p:sldId id="306" r:id="rId22"/>
    <p:sldId id="307" r:id="rId23"/>
    <p:sldId id="291" r:id="rId24"/>
    <p:sldId id="260" r:id="rId25"/>
    <p:sldId id="299" r:id="rId26"/>
    <p:sldId id="289" r:id="rId27"/>
    <p:sldId id="298" r:id="rId28"/>
    <p:sldId id="300" r:id="rId29"/>
    <p:sldId id="333" r:id="rId30"/>
    <p:sldId id="282" r:id="rId31"/>
    <p:sldId id="262" r:id="rId32"/>
    <p:sldId id="287" r:id="rId33"/>
    <p:sldId id="263" r:id="rId34"/>
    <p:sldId id="288" r:id="rId35"/>
    <p:sldId id="318" r:id="rId36"/>
    <p:sldId id="265" r:id="rId37"/>
    <p:sldId id="309" r:id="rId38"/>
    <p:sldId id="313" r:id="rId39"/>
    <p:sldId id="308" r:id="rId40"/>
    <p:sldId id="264" r:id="rId41"/>
    <p:sldId id="314" r:id="rId42"/>
    <p:sldId id="321" r:id="rId43"/>
    <p:sldId id="322" r:id="rId44"/>
    <p:sldId id="323" r:id="rId45"/>
    <p:sldId id="324" r:id="rId46"/>
    <p:sldId id="266" r:id="rId47"/>
    <p:sldId id="320" r:id="rId48"/>
    <p:sldId id="267" r:id="rId49"/>
    <p:sldId id="311" r:id="rId50"/>
    <p:sldId id="276" r:id="rId51"/>
    <p:sldId id="292" r:id="rId52"/>
    <p:sldId id="293" r:id="rId53"/>
    <p:sldId id="279" r:id="rId54"/>
    <p:sldId id="268" r:id="rId55"/>
    <p:sldId id="340" r:id="rId56"/>
    <p:sldId id="319" r:id="rId57"/>
    <p:sldId id="334"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5BC"/>
    <a:srgbClr val="009556"/>
    <a:srgbClr val="E9A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80"/>
    <p:restoredTop sz="56062" autoAdjust="0"/>
  </p:normalViewPr>
  <p:slideViewPr>
    <p:cSldViewPr snapToGrid="0" snapToObjects="1">
      <p:cViewPr varScale="1">
        <p:scale>
          <a:sx n="64" d="100"/>
          <a:sy n="64" d="100"/>
        </p:scale>
        <p:origin x="2934" y="66"/>
      </p:cViewPr>
      <p:guideLst/>
    </p:cSldViewPr>
  </p:slideViewPr>
  <p:outlineViewPr>
    <p:cViewPr>
      <p:scale>
        <a:sx n="33" d="100"/>
        <a:sy n="33" d="100"/>
      </p:scale>
      <p:origin x="0" y="0"/>
    </p:cViewPr>
  </p:outlineViewPr>
  <p:notesTextViewPr>
    <p:cViewPr>
      <p:scale>
        <a:sx n="130" d="100"/>
        <a:sy n="130" d="100"/>
      </p:scale>
      <p:origin x="0" y="0"/>
    </p:cViewPr>
  </p:notesTextViewPr>
  <p:sorterViewPr>
    <p:cViewPr>
      <p:scale>
        <a:sx n="80" d="100"/>
        <a:sy n="80" d="100"/>
      </p:scale>
      <p:origin x="0" y="0"/>
    </p:cViewPr>
  </p:sorterViewPr>
  <p:notesViewPr>
    <p:cSldViewPr snapToGrid="0" snapToObjects="1">
      <p:cViewPr varScale="1">
        <p:scale>
          <a:sx n="131" d="100"/>
          <a:sy n="131" d="100"/>
        </p:scale>
        <p:origin x="34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1DF390-DAEB-A5AA-9C9A-077E6ABA88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00F3140-DE51-61C0-9C7F-6EC0AB6E23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88FFBC-FD5B-1A4B-A99F-08A103F6271D}" type="datetimeFigureOut">
              <a:rPr lang="en-US" smtClean="0"/>
              <a:t>2024-11-27</a:t>
            </a:fld>
            <a:endParaRPr lang="en-US" dirty="0"/>
          </a:p>
        </p:txBody>
      </p:sp>
      <p:sp>
        <p:nvSpPr>
          <p:cNvPr id="4" name="Footer Placeholder 3">
            <a:extLst>
              <a:ext uri="{FF2B5EF4-FFF2-40B4-BE49-F238E27FC236}">
                <a16:creationId xmlns:a16="http://schemas.microsoft.com/office/drawing/2014/main" id="{374A4C0F-F3F2-D3F6-ED11-0F194149F3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6FF7D23-8867-6AD8-E193-7458C1EBA2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5EE7ED-9B36-EA4A-AD2F-6C9AC879BC07}" type="slidenum">
              <a:rPr lang="en-US" smtClean="0"/>
              <a:t>‹#›</a:t>
            </a:fld>
            <a:endParaRPr lang="en-US" dirty="0"/>
          </a:p>
        </p:txBody>
      </p:sp>
    </p:spTree>
    <p:extLst>
      <p:ext uri="{BB962C8B-B14F-4D97-AF65-F5344CB8AC3E}">
        <p14:creationId xmlns:p14="http://schemas.microsoft.com/office/powerpoint/2010/main" val="3976013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C8818-6291-6A45-9BE1-1AF158C20E1C}" type="datetimeFigureOut">
              <a:rPr lang="en-US" smtClean="0"/>
              <a:t>2024-11-27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C8074C-AB51-094C-8DDA-86C135D9A6CB}" type="slidenum">
              <a:rPr lang="en-US" smtClean="0"/>
              <a:t>‹#›</a:t>
            </a:fld>
            <a:endParaRPr lang="en-US" dirty="0"/>
          </a:p>
        </p:txBody>
      </p:sp>
    </p:spTree>
    <p:extLst>
      <p:ext uri="{BB962C8B-B14F-4D97-AF65-F5344CB8AC3E}">
        <p14:creationId xmlns:p14="http://schemas.microsoft.com/office/powerpoint/2010/main" val="1042030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1</a:t>
            </a:fld>
            <a:endParaRPr lang="en-US"/>
          </a:p>
        </p:txBody>
      </p:sp>
    </p:spTree>
    <p:extLst>
      <p:ext uri="{BB962C8B-B14F-4D97-AF65-F5344CB8AC3E}">
        <p14:creationId xmlns:p14="http://schemas.microsoft.com/office/powerpoint/2010/main" val="1992458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In the Lifesaving Society’s training program, theoretical knowledge is best measured during practical items when performance alone often reveals the extent of the candidate’s knowledge and understanding. A separate evaluation of knowledge may be required for material not easily integrated into the test items.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oral evaluation and learning activities to test this knowledge – not written tests. (Written tests and homework assignments may be used as learning/teaching tools, but may not be used to evaluate a candidate’s knowledge.) Use question and answer techniques to clarify candidate performance. Base questions on </a:t>
            </a:r>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and the </a:t>
            </a:r>
            <a:r>
              <a:rPr lang="en-CA" sz="1200" i="1" kern="1200" dirty="0">
                <a:solidFill>
                  <a:schemeClr val="tx1"/>
                </a:solidFill>
                <a:effectLst/>
                <a:latin typeface="+mn-lt"/>
                <a:ea typeface="+mn-ea"/>
                <a:cs typeface="+mn-cs"/>
              </a:rPr>
              <a:t>Canadian Lifesaving Manual</a:t>
            </a:r>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t>
            </a:r>
            <a:r>
              <a:rPr lang="en-CA" sz="1200" i="1" kern="1200" dirty="0">
                <a:solidFill>
                  <a:schemeClr val="tx1"/>
                </a:solidFill>
                <a:effectLst/>
                <a:latin typeface="+mn-lt"/>
                <a:ea typeface="+mn-ea"/>
                <a:cs typeface="+mn-cs"/>
              </a:rPr>
              <a:t>Canadian Lifesaving Manual; Canadian First Aid Manual</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See also relevant provincial/territorial workplace health and safety regulations.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10</a:t>
            </a:fld>
            <a:endParaRPr lang="en-US"/>
          </a:p>
        </p:txBody>
      </p:sp>
    </p:spTree>
    <p:extLst>
      <p:ext uri="{BB962C8B-B14F-4D97-AF65-F5344CB8AC3E}">
        <p14:creationId xmlns:p14="http://schemas.microsoft.com/office/powerpoint/2010/main" val="327455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In the Lifesaving Society’s training program, theoretical knowledge is best measured during practical items when performance alone often reveals the extent of the candidate’s knowledge and understanding. A separate evaluation of knowledge may be required for material not easily integrated into the test items.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oral evaluation and learning activities to test this knowledge – not written tests. (Written tests and homework assignments may be used as learning/teaching tools, but may not be used to evaluate a candidate’s knowledge.) Use question and answer techniques to clarify candidate performance. Base questions on </a:t>
            </a:r>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and the </a:t>
            </a:r>
            <a:r>
              <a:rPr lang="en-CA" sz="1200" i="1" kern="1200" dirty="0">
                <a:solidFill>
                  <a:schemeClr val="tx1"/>
                </a:solidFill>
                <a:effectLst/>
                <a:latin typeface="+mn-lt"/>
                <a:ea typeface="+mn-ea"/>
                <a:cs typeface="+mn-cs"/>
              </a:rPr>
              <a:t>Canadian Lifesaving Manual</a:t>
            </a:r>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t>
            </a:r>
            <a:r>
              <a:rPr lang="en-CA" sz="1200" i="1" kern="1200" dirty="0">
                <a:solidFill>
                  <a:schemeClr val="tx1"/>
                </a:solidFill>
                <a:effectLst/>
                <a:latin typeface="+mn-lt"/>
                <a:ea typeface="+mn-ea"/>
                <a:cs typeface="+mn-cs"/>
              </a:rPr>
              <a:t>Canadian Lifesaving Manual; Canadian First Aid Manual</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See also relevant provincial/territorial workplace health and safety regulations.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11</a:t>
            </a:fld>
            <a:endParaRPr lang="en-US"/>
          </a:p>
        </p:txBody>
      </p:sp>
    </p:spTree>
    <p:extLst>
      <p:ext uri="{BB962C8B-B14F-4D97-AF65-F5344CB8AC3E}">
        <p14:creationId xmlns:p14="http://schemas.microsoft.com/office/powerpoint/2010/main" val="2550863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In the Lifesaving Society’s training program, theoretical knowledge is best measured during practical items when performance alone often reveals the extent of the candidate’s knowledge and understanding. A separate evaluation of knowledge may be required for material not easily integrated into the test items.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oral evaluation and learning activities to test this knowledge – not written tests. (Written tests and homework assignments may be used as learning/teaching tools, but may not be used to evaluate a candidate’s knowledge.) Use question and answer techniques to clarify candidate performance. Base questions on </a:t>
            </a:r>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and the </a:t>
            </a:r>
            <a:r>
              <a:rPr lang="en-CA" sz="1200" i="1" kern="1200" dirty="0">
                <a:solidFill>
                  <a:schemeClr val="tx1"/>
                </a:solidFill>
                <a:effectLst/>
                <a:latin typeface="+mn-lt"/>
                <a:ea typeface="+mn-ea"/>
                <a:cs typeface="+mn-cs"/>
              </a:rPr>
              <a:t>Canadian Lifesaving Manual</a:t>
            </a:r>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t>
            </a:r>
            <a:r>
              <a:rPr lang="en-CA" sz="1200" i="1" kern="1200" dirty="0">
                <a:solidFill>
                  <a:schemeClr val="tx1"/>
                </a:solidFill>
                <a:effectLst/>
                <a:latin typeface="+mn-lt"/>
                <a:ea typeface="+mn-ea"/>
                <a:cs typeface="+mn-cs"/>
              </a:rPr>
              <a:t>Canadian Lifesaving Manual; Canadian First Aid Manual</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See also relevant provincial/territorial workplace health and safety regulations.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12</a:t>
            </a:fld>
            <a:endParaRPr lang="en-US"/>
          </a:p>
        </p:txBody>
      </p:sp>
    </p:spTree>
    <p:extLst>
      <p:ext uri="{BB962C8B-B14F-4D97-AF65-F5344CB8AC3E}">
        <p14:creationId xmlns:p14="http://schemas.microsoft.com/office/powerpoint/2010/main" val="1666676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In the Lifesaving Society’s training program, theoretical knowledge is best measured during practical items when performance alone often reveals the extent of the candidate’s knowledge and understanding. A separate evaluation of knowledge may be required for material not easily integrated into the test items.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oral evaluation and learning activities to test this knowledge – not written tests. (Written tests and homework assignments may be used as learning/teaching tools, but may not be used to evaluate a candidate’s knowledge.) Use question and answer techniques to clarify candidate performance. Base questions on </a:t>
            </a:r>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and the </a:t>
            </a:r>
            <a:r>
              <a:rPr lang="en-CA" sz="1200" i="1" kern="1200" dirty="0">
                <a:solidFill>
                  <a:schemeClr val="tx1"/>
                </a:solidFill>
                <a:effectLst/>
                <a:latin typeface="+mn-lt"/>
                <a:ea typeface="+mn-ea"/>
                <a:cs typeface="+mn-cs"/>
              </a:rPr>
              <a:t>Canadian Lifesaving Manual</a:t>
            </a:r>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t>
            </a:r>
            <a:r>
              <a:rPr lang="en-CA" sz="1200" i="1" kern="1200" dirty="0">
                <a:solidFill>
                  <a:schemeClr val="tx1"/>
                </a:solidFill>
                <a:effectLst/>
                <a:latin typeface="+mn-lt"/>
                <a:ea typeface="+mn-ea"/>
                <a:cs typeface="+mn-cs"/>
              </a:rPr>
              <a:t>Canadian Lifesaving Manual; Canadian First Aid Manual</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See also relevant provincial/territorial workplace health and safety regulations.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13</a:t>
            </a:fld>
            <a:endParaRPr lang="en-US"/>
          </a:p>
        </p:txBody>
      </p:sp>
    </p:spTree>
    <p:extLst>
      <p:ext uri="{BB962C8B-B14F-4D97-AF65-F5344CB8AC3E}">
        <p14:creationId xmlns:p14="http://schemas.microsoft.com/office/powerpoint/2010/main" val="2249034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lgn="l" defTabSz="914400" rtl="0" eaLnBrk="1" latinLnBrk="0" hangingPunct="1">
              <a:buFont typeface="Arial" panose="020B0604020202020204" pitchFamily="34" charset="0"/>
              <a:buChar char="•"/>
            </a:pPr>
            <a:r>
              <a:rPr lang="en-CA" sz="1200" kern="1200" dirty="0">
                <a:solidFill>
                  <a:schemeClr val="tx1"/>
                </a:solidFill>
                <a:effectLst/>
                <a:latin typeface="+mn-lt"/>
                <a:ea typeface="+mn-ea"/>
                <a:cs typeface="+mn-cs"/>
              </a:rPr>
              <a:t>Documentation including but not limited to: bather load, incidents/accidents/injuries, fouling’s, customer complaints and maintenance logs (e.g., pH, chlorine, water clarity and weather) </a:t>
            </a:r>
          </a:p>
          <a:p>
            <a:pPr marL="171450" lvl="0" indent="-171450" algn="l" defTabSz="914400" rtl="0" eaLnBrk="1" latinLnBrk="0" hangingPunct="1">
              <a:buFont typeface="Arial" panose="020B0604020202020204" pitchFamily="34" charset="0"/>
              <a:buChar char="•"/>
            </a:pPr>
            <a:r>
              <a:rPr lang="en-CA" sz="1200" kern="1200" dirty="0">
                <a:solidFill>
                  <a:schemeClr val="tx1"/>
                </a:solidFill>
                <a:effectLst/>
                <a:latin typeface="+mn-lt"/>
                <a:ea typeface="+mn-ea"/>
                <a:cs typeface="+mn-cs"/>
              </a:rPr>
              <a:t>In the Lifesaving Society’s training program, theoretical knowledge is best measured during practical items when performance alone often reveals the extent of the candidate’s knowledge and understanding. A separate evaluation of knowledge may be required for material not easily integrated into the test items.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oral evaluation and learning activities to test this knowledge – not written tests. (Written tests and homework assignments may be used as learning/teaching tools, but may not be used to evaluate a candidate’s knowledge.) Use question and answer techniques to clarify candidate performance. Base questions on </a:t>
            </a:r>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and the </a:t>
            </a:r>
            <a:r>
              <a:rPr lang="en-CA" sz="1200" i="1" kern="1200" dirty="0">
                <a:solidFill>
                  <a:schemeClr val="tx1"/>
                </a:solidFill>
                <a:effectLst/>
                <a:latin typeface="+mn-lt"/>
                <a:ea typeface="+mn-ea"/>
                <a:cs typeface="+mn-cs"/>
              </a:rPr>
              <a:t>Canadian Lifesaving Manual</a:t>
            </a:r>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t>
            </a:r>
            <a:r>
              <a:rPr lang="en-CA" sz="1200" i="1" kern="1200" dirty="0">
                <a:solidFill>
                  <a:schemeClr val="tx1"/>
                </a:solidFill>
                <a:effectLst/>
                <a:latin typeface="+mn-lt"/>
                <a:ea typeface="+mn-ea"/>
                <a:cs typeface="+mn-cs"/>
              </a:rPr>
              <a:t>Canadian Lifesaving Manual; Canadian First Aid Manual</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See also relevant provincial/territorial workplace health and safety regulations.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14</a:t>
            </a:fld>
            <a:endParaRPr lang="en-US"/>
          </a:p>
        </p:txBody>
      </p:sp>
    </p:spTree>
    <p:extLst>
      <p:ext uri="{BB962C8B-B14F-4D97-AF65-F5344CB8AC3E}">
        <p14:creationId xmlns:p14="http://schemas.microsoft.com/office/powerpoint/2010/main" val="86107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develop positive communication skills required by Pool Attendants.</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appropriate communication – whether with patrons or with fellow staff members – is always professional and respectful.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Both active listening (e.g., paraphrasing, clarifying, summarizing) and clear communication are essential skills. Respect and empathy for others are reflected in listening skills. Provide as many opportunities as possible for candidates to practice these skills throughout the course</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Provide candidates with the following suggestions: confront the problem and stay focused; deal with the problem, not the person; don’t argue; listen attentively and clarify your understanding of the person’s view; avoid being defensive; shift from the complaint to problem resolution.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Create situations normally encountered on a regular basis. Incorporate diverse populations (e.g., various ethnic origins, ages, disabilities) in these situations.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Emphasize that attendants must respect their employer’s policies and protocols concerning abuse, harassment and confidentiality.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Teach the use of a variety of communication techniques (e.g., whistles, hand signals, radios). Stress the importance of standardizing whistle and hand signals among all members of the aquatic team.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3: </a:t>
            </a:r>
            <a:r>
              <a:rPr lang="en-CA" sz="1200" i="1" kern="1200" dirty="0">
                <a:solidFill>
                  <a:schemeClr val="tx1"/>
                </a:solidFill>
                <a:effectLst/>
                <a:latin typeface="+mn-lt"/>
                <a:ea typeface="+mn-ea"/>
                <a:cs typeface="+mn-cs"/>
              </a:rPr>
              <a:t>Alert Chapter 3 Aquatic Emergencies: Communication with emergency services</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15</a:t>
            </a:fld>
            <a:endParaRPr lang="en-US"/>
          </a:p>
        </p:txBody>
      </p:sp>
    </p:spTree>
    <p:extLst>
      <p:ext uri="{BB962C8B-B14F-4D97-AF65-F5344CB8AC3E}">
        <p14:creationId xmlns:p14="http://schemas.microsoft.com/office/powerpoint/2010/main" val="2267170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appropriate communication – whether with patrons or with fellow staff members – is always professional and respectful.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Both active listening (e.g., paraphrasing, clarifying, summarizing) and clear communication are essential skills. Respect and empathy for others are reflected in listening skills. Provide as many opportunities as possible for candidates to practice these skills throughout the course</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Provide candidates with the following suggestions: confront the problem and stay focused; deal with the problem, not the person; don’t argue; listen attentively and clarify your understanding of the person’s view; avoid being defensive; shift from the complaint to problem resolution.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Create situations normally encountered on a regular basis. Incorporate diverse populations (e.g., various ethnic origins, ages, disabilities) in these situations.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Emphasize that attendants must respect their employer’s policies and protocols concerning abuse, harassment and confidentiality.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Teach the use of a variety of communication techniques (e.g., whistles, hand signals, radios). Stress the importance of standardizing whistle and hand signals among all members of the aquatic team.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3: </a:t>
            </a:r>
            <a:r>
              <a:rPr lang="en-CA" sz="1200" i="1" kern="1200" dirty="0">
                <a:solidFill>
                  <a:schemeClr val="tx1"/>
                </a:solidFill>
                <a:effectLst/>
                <a:latin typeface="+mn-lt"/>
                <a:ea typeface="+mn-ea"/>
                <a:cs typeface="+mn-cs"/>
              </a:rPr>
              <a:t>Alert Chapter 3 Aquatic Emergencies: Communication with emergency services</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16</a:t>
            </a:fld>
            <a:endParaRPr lang="en-US"/>
          </a:p>
        </p:txBody>
      </p:sp>
    </p:spTree>
    <p:extLst>
      <p:ext uri="{BB962C8B-B14F-4D97-AF65-F5344CB8AC3E}">
        <p14:creationId xmlns:p14="http://schemas.microsoft.com/office/powerpoint/2010/main" val="1705635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appropriate communication – whether with patrons or with fellow staff members – is always professional and respectful.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Both active listening (e.g., paraphrasing, clarifying, summarizing) and clear communication are essential skills. Respect and empathy for others are reflected in listening skills. Provide as many opportunities as possible for candidates to practice these skills throughout the course</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Provide candidates with the following suggestions: confront the problem and stay focused; deal with the problem, not the person; don’t argue; listen attentively and clarify your understanding of the person’s view; avoid being defensive; shift from the complaint to problem resolution.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Create situations normally encountered on a regular basis. Incorporate diverse populations (e.g., various ethnic origins, ages, disabilities) in these situations.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Emphasize that attendants must respect their employer’s policies and protocols concerning abuse, harassment and confidentiality.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Teach the use of a variety of communication techniques (e.g., whistles, hand signals, radios). Stress the importance of standardizing whistle and hand signals among all members of the aquatic team.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3: </a:t>
            </a:r>
            <a:r>
              <a:rPr lang="en-CA" sz="1200" i="1" kern="1200" dirty="0">
                <a:solidFill>
                  <a:schemeClr val="tx1"/>
                </a:solidFill>
                <a:effectLst/>
                <a:latin typeface="+mn-lt"/>
                <a:ea typeface="+mn-ea"/>
                <a:cs typeface="+mn-cs"/>
              </a:rPr>
              <a:t>Alert Chapter 3 Aquatic Emergencies: Communication with emergency services</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17</a:t>
            </a:fld>
            <a:endParaRPr lang="en-US"/>
          </a:p>
        </p:txBody>
      </p:sp>
    </p:spTree>
    <p:extLst>
      <p:ext uri="{BB962C8B-B14F-4D97-AF65-F5344CB8AC3E}">
        <p14:creationId xmlns:p14="http://schemas.microsoft.com/office/powerpoint/2010/main" val="127604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appropriate communication – whether with patrons or with fellow staff members – is always professional and respectful.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Both active listening (e.g., paraphrasing, clarifying, summarizing) and clear communication are essential skills. Respect and empathy for others are reflected in listening skills. Provide as many opportunities as possible for candidates to practice these skills throughout the course</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Provide candidates with the following suggestions: confront the problem and stay focused; deal with the problem, not the person; don’t argue; listen attentively and clarify your understanding of the person’s view; avoid being defensive; shift from the complaint to problem resolution.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Create situations normally encountered on a regular basis. Incorporate diverse populations (e.g., various ethnic origins, ages, disabilities) in these situations.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Emphasize that attendants must respect their employer’s policies and protocols concerning abuse, harassment and confidentiality.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Teach the use of a variety of communication techniques (e.g., whistles, hand signals, radios). Stress the importance of standardizing whistle and hand signals among all members of the aquatic team.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3: </a:t>
            </a:r>
            <a:r>
              <a:rPr lang="en-CA" sz="1200" i="1" kern="1200" dirty="0">
                <a:solidFill>
                  <a:schemeClr val="tx1"/>
                </a:solidFill>
                <a:effectLst/>
                <a:latin typeface="+mn-lt"/>
                <a:ea typeface="+mn-ea"/>
                <a:cs typeface="+mn-cs"/>
              </a:rPr>
              <a:t>Alert Chapter 3 Aquatic Emergencies: Communication with emergency services</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18</a:t>
            </a:fld>
            <a:endParaRPr lang="en-US"/>
          </a:p>
        </p:txBody>
      </p:sp>
    </p:spTree>
    <p:extLst>
      <p:ext uri="{BB962C8B-B14F-4D97-AF65-F5344CB8AC3E}">
        <p14:creationId xmlns:p14="http://schemas.microsoft.com/office/powerpoint/2010/main" val="335104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appropriate communication – whether with patrons or with fellow staff members – is always professional and respectful.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Both active listening (e.g., paraphrasing, clarifying, summarizing) and clear communication are essential skills. Respect and empathy for others are reflected in listening skills. Provide as many opportunities as possible for candidates to practice these skills throughout the course</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Provide candidates with the following suggestions: confront the problem and stay focused; deal with the problem, not the person; don’t argue; listen attentively and clarify your understanding of the person’s view; avoid being defensive; shift from the complaint to problem resolution.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Create situations normally encountered on a regular basis. Incorporate diverse populations (e.g., various ethnic origins, ages, disabilities) in these situations.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Emphasize that attendants must respect their employer’s policies and protocols concerning abuse, harassment and confidentiality.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Teach the use of a variety of communication techniques (e.g., whistles, hand signals, radios). Stress the importance of standardizing whistle and hand signals among all members of the aquatic team.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3: </a:t>
            </a:r>
            <a:r>
              <a:rPr lang="en-CA" sz="1200" i="1" kern="1200" dirty="0">
                <a:solidFill>
                  <a:schemeClr val="tx1"/>
                </a:solidFill>
                <a:effectLst/>
                <a:latin typeface="+mn-lt"/>
                <a:ea typeface="+mn-ea"/>
                <a:cs typeface="+mn-cs"/>
              </a:rPr>
              <a:t>Alert Chapter 3 Aquatic Emergencies: Communication with emergency services</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19</a:t>
            </a:fld>
            <a:endParaRPr lang="en-US"/>
          </a:p>
        </p:txBody>
      </p:sp>
    </p:spTree>
    <p:extLst>
      <p:ext uri="{BB962C8B-B14F-4D97-AF65-F5344CB8AC3E}">
        <p14:creationId xmlns:p14="http://schemas.microsoft.com/office/powerpoint/2010/main" val="3553809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introduce the Lifesaving Society and its drowning prevention mission. To acquaint candidates with Lifesaving Society training opportunities.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Lifesaving Society’s mission is to prevent drowning and reduce water-related injury.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Examples of training opportunities available to Pool Attendant holders include: Bronze Star, Bronze Medallion, Bronze Cross (and subsequent National Lifeguard and leadership training), first aid programs; and lifesaving sport programs and competition.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CLM Chapter 1.4 </a:t>
            </a:r>
            <a:r>
              <a:rPr lang="en-CA" sz="1200" i="1" kern="1200" dirty="0">
                <a:solidFill>
                  <a:schemeClr val="tx1"/>
                </a:solidFill>
                <a:effectLst/>
                <a:latin typeface="+mn-lt"/>
                <a:ea typeface="+mn-ea"/>
                <a:cs typeface="+mn-cs"/>
              </a:rPr>
              <a:t>What is the Royal Life Saving Society Canada?</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2</a:t>
            </a:fld>
            <a:endParaRPr lang="en-US"/>
          </a:p>
        </p:txBody>
      </p:sp>
    </p:spTree>
    <p:extLst>
      <p:ext uri="{BB962C8B-B14F-4D97-AF65-F5344CB8AC3E}">
        <p14:creationId xmlns:p14="http://schemas.microsoft.com/office/powerpoint/2010/main" val="678084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Teach the use of a variety of communication techniques (e.g., whistles, hand signals, radios). Stress the importance of standardizing whistle and hand signals among all members of the aquatic team.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3: </a:t>
            </a:r>
            <a:r>
              <a:rPr lang="en-CA" sz="1200" i="1" kern="1200" dirty="0">
                <a:solidFill>
                  <a:schemeClr val="tx1"/>
                </a:solidFill>
                <a:effectLst/>
                <a:latin typeface="+mn-lt"/>
                <a:ea typeface="+mn-ea"/>
                <a:cs typeface="+mn-cs"/>
              </a:rPr>
              <a:t>Alert Chapter 3 Aquatic Emergencies: Communication with emergency services</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20</a:t>
            </a:fld>
            <a:endParaRPr lang="en-US"/>
          </a:p>
        </p:txBody>
      </p:sp>
    </p:spTree>
    <p:extLst>
      <p:ext uri="{BB962C8B-B14F-4D97-AF65-F5344CB8AC3E}">
        <p14:creationId xmlns:p14="http://schemas.microsoft.com/office/powerpoint/2010/main" val="1789538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Teach the use of a variety of communication techniques (e.g., whistles, hand signals, radios). Stress the importance of standardizing whistle and hand signals among all members of the aquatic team.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3: </a:t>
            </a:r>
            <a:r>
              <a:rPr lang="en-CA" sz="1200" i="1" kern="1200" dirty="0">
                <a:solidFill>
                  <a:schemeClr val="tx1"/>
                </a:solidFill>
                <a:effectLst/>
                <a:latin typeface="+mn-lt"/>
                <a:ea typeface="+mn-ea"/>
                <a:cs typeface="+mn-cs"/>
              </a:rPr>
              <a:t>Alert Chapter 3 Aquatic Emergencies: Communication with emergency services</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21</a:t>
            </a:fld>
            <a:endParaRPr lang="en-US"/>
          </a:p>
        </p:txBody>
      </p:sp>
    </p:spTree>
    <p:extLst>
      <p:ext uri="{BB962C8B-B14F-4D97-AF65-F5344CB8AC3E}">
        <p14:creationId xmlns:p14="http://schemas.microsoft.com/office/powerpoint/2010/main" val="3427775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22</a:t>
            </a:fld>
            <a:endParaRPr lang="en-US"/>
          </a:p>
        </p:txBody>
      </p:sp>
    </p:spTree>
    <p:extLst>
      <p:ext uri="{BB962C8B-B14F-4D97-AF65-F5344CB8AC3E}">
        <p14:creationId xmlns:p14="http://schemas.microsoft.com/office/powerpoint/2010/main" val="2223411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appropriate communication – whether with patrons or with fellow staff members – is always professional and respectful.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Both active listening (e.g., paraphrasing, clarifying, summarizing) and clear communication are essential skills. Respect and empathy for others are reflected in listening skills. Provide as many opportunities as possible for candidates to practice these skills throughout the course</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Teach the use of a variety of communication techniques (e.g., whistles, hand signals, radios). Stress the importance of standardizing whistle and hand signals among all members of the aquatic team.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See </a:t>
            </a:r>
            <a:r>
              <a:rPr lang="en-CA" sz="1200" i="1" kern="1200" dirty="0">
                <a:solidFill>
                  <a:schemeClr val="tx1"/>
                </a:solidFill>
                <a:effectLst/>
                <a:latin typeface="+mn-lt"/>
                <a:ea typeface="+mn-ea"/>
                <a:cs typeface="+mn-cs"/>
              </a:rPr>
              <a:t>Communications</a:t>
            </a:r>
            <a:r>
              <a:rPr lang="en-CA" sz="1200" kern="1200" dirty="0">
                <a:solidFill>
                  <a:schemeClr val="tx1"/>
                </a:solidFill>
                <a:effectLst/>
                <a:latin typeface="+mn-lt"/>
                <a:ea typeface="+mn-ea"/>
                <a:cs typeface="+mn-cs"/>
              </a:rPr>
              <a:t>, pg. XX</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3: </a:t>
            </a:r>
            <a:r>
              <a:rPr lang="en-CA" sz="1200" i="1" kern="1200" dirty="0">
                <a:solidFill>
                  <a:schemeClr val="tx1"/>
                </a:solidFill>
                <a:effectLst/>
                <a:latin typeface="+mn-lt"/>
                <a:ea typeface="+mn-ea"/>
                <a:cs typeface="+mn-cs"/>
              </a:rPr>
              <a:t>Alert Chapter 3 Aquatic Emergencies: Communication with emergency services</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23</a:t>
            </a:fld>
            <a:endParaRPr lang="en-US"/>
          </a:p>
        </p:txBody>
      </p:sp>
    </p:spTree>
    <p:extLst>
      <p:ext uri="{BB962C8B-B14F-4D97-AF65-F5344CB8AC3E}">
        <p14:creationId xmlns:p14="http://schemas.microsoft.com/office/powerpoint/2010/main" val="911674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To introduce Pool Attendants to common waterpark features, related potential hazards and basic safety protocols.</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Dangers and hazards may include glare, water quality, evacuations due to weather, sun, lack of hydration and fouling.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Response may include education of patrons about hazards or safer activity choices: marking, removing or modifying hazards to reduce risk; or repositioning.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Candidates should be aware of WHMIS and pool operator training programs available.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11 </a:t>
            </a:r>
            <a:r>
              <a:rPr lang="en-CA" sz="1200" i="1" kern="1200" dirty="0">
                <a:solidFill>
                  <a:schemeClr val="tx1"/>
                </a:solidFill>
                <a:effectLst/>
                <a:latin typeface="+mn-lt"/>
                <a:ea typeface="+mn-ea"/>
                <a:cs typeface="+mn-cs"/>
              </a:rPr>
              <a:t>Swimming Pool Operation and Safety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24</a:t>
            </a:fld>
            <a:endParaRPr lang="en-US"/>
          </a:p>
        </p:txBody>
      </p:sp>
    </p:spTree>
    <p:extLst>
      <p:ext uri="{BB962C8B-B14F-4D97-AF65-F5344CB8AC3E}">
        <p14:creationId xmlns:p14="http://schemas.microsoft.com/office/powerpoint/2010/main" val="179116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Dangers and hazards may include glare, water quality, evacuations due to weather, sun, lack of hydration and fouling.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Response may include education of patrons about hazards or safer activity choices: marking, removing or modifying hazards to reduce risk; or repositioning.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Candidates should be aware of WHMIS and pool operator training programs available.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11 </a:t>
            </a:r>
            <a:r>
              <a:rPr lang="en-CA" sz="1200" i="1" kern="1200" dirty="0">
                <a:solidFill>
                  <a:schemeClr val="tx1"/>
                </a:solidFill>
                <a:effectLst/>
                <a:latin typeface="+mn-lt"/>
                <a:ea typeface="+mn-ea"/>
                <a:cs typeface="+mn-cs"/>
              </a:rPr>
              <a:t>Swimming Pool Operation and Safety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25</a:t>
            </a:fld>
            <a:endParaRPr lang="en-US"/>
          </a:p>
        </p:txBody>
      </p:sp>
    </p:spTree>
    <p:extLst>
      <p:ext uri="{BB962C8B-B14F-4D97-AF65-F5344CB8AC3E}">
        <p14:creationId xmlns:p14="http://schemas.microsoft.com/office/powerpoint/2010/main" val="3048358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Dangers and hazards may include glare, water quality, evacuations due to weather, sun, lack of hydration and fouling.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Response may include education of patrons about hazards or safer activity choices: marking, removing or modifying hazards to reduce risk; or repositioning.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Candidates should be aware of WHMIS and pool operator training programs available.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11 </a:t>
            </a:r>
            <a:r>
              <a:rPr lang="en-CA" sz="1200" i="1" kern="1200" dirty="0">
                <a:solidFill>
                  <a:schemeClr val="tx1"/>
                </a:solidFill>
                <a:effectLst/>
                <a:latin typeface="+mn-lt"/>
                <a:ea typeface="+mn-ea"/>
                <a:cs typeface="+mn-cs"/>
              </a:rPr>
              <a:t>Swimming Pool Operation and Safety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26</a:t>
            </a:fld>
            <a:endParaRPr lang="en-US"/>
          </a:p>
        </p:txBody>
      </p:sp>
    </p:spTree>
    <p:extLst>
      <p:ext uri="{BB962C8B-B14F-4D97-AF65-F5344CB8AC3E}">
        <p14:creationId xmlns:p14="http://schemas.microsoft.com/office/powerpoint/2010/main" val="992441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Dangers and hazards may include glare, water quality, evacuations due to weather, sun, lack of hydration and fouling.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Response may include education of patrons about hazards or safer activity choices: marking, removing or modifying hazards to reduce risk; or repositioning.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Candidates should be aware of WHMIS and pool operator training programs available.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11 </a:t>
            </a:r>
            <a:r>
              <a:rPr lang="en-CA" sz="1200" i="1" kern="1200" dirty="0">
                <a:solidFill>
                  <a:schemeClr val="tx1"/>
                </a:solidFill>
                <a:effectLst/>
                <a:latin typeface="+mn-lt"/>
                <a:ea typeface="+mn-ea"/>
                <a:cs typeface="+mn-cs"/>
              </a:rPr>
              <a:t>Swimming Pool Operation and Safety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27</a:t>
            </a:fld>
            <a:endParaRPr lang="en-US"/>
          </a:p>
        </p:txBody>
      </p:sp>
    </p:spTree>
    <p:extLst>
      <p:ext uri="{BB962C8B-B14F-4D97-AF65-F5344CB8AC3E}">
        <p14:creationId xmlns:p14="http://schemas.microsoft.com/office/powerpoint/2010/main" val="458849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Dangers and hazards may include glare, water quality, evacuations due to weather, sun, lack of hydration and fouling.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Response may include education of patrons about hazards or safer activity choices: marking, removing or modifying hazards to reduce risk; or repositioning.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Candidates should be aware of WHMIS and pool operator training programs available.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11 </a:t>
            </a:r>
            <a:r>
              <a:rPr lang="en-CA" sz="1200" i="1" kern="1200" dirty="0">
                <a:solidFill>
                  <a:schemeClr val="tx1"/>
                </a:solidFill>
                <a:effectLst/>
                <a:latin typeface="+mn-lt"/>
                <a:ea typeface="+mn-ea"/>
                <a:cs typeface="+mn-cs"/>
              </a:rPr>
              <a:t>Swimming Pool Operation and Safety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28</a:t>
            </a:fld>
            <a:endParaRPr lang="en-US"/>
          </a:p>
        </p:txBody>
      </p:sp>
    </p:spTree>
    <p:extLst>
      <p:ext uri="{BB962C8B-B14F-4D97-AF65-F5344CB8AC3E}">
        <p14:creationId xmlns:p14="http://schemas.microsoft.com/office/powerpoint/2010/main" val="3260420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restore breathing and circulation in an unconscious drowning victim with absent or abnormal breathing.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 drowning victim requires oxygen fast. The rescuer’s priority is the immediate provision of ventilation. With a drowning victim, rescuers start CPR with two rescue breathes followed by compressions.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Candidates are encouraged to use mobile technology for quick activation of EMS.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Rescuers, who may be the AED-trained responder, should understand the importance of early defibrillation and how to use an AED (components, activation and pad application).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“Signs of life” might include victim movement or victim breathing on their own.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CLM Chapter 7.2 </a:t>
            </a:r>
            <a:r>
              <a:rPr lang="en-CA" sz="1200" i="1" kern="1200" dirty="0">
                <a:solidFill>
                  <a:schemeClr val="tx1"/>
                </a:solidFill>
                <a:effectLst/>
                <a:latin typeface="+mn-lt"/>
                <a:ea typeface="+mn-ea"/>
                <a:cs typeface="+mn-cs"/>
              </a:rPr>
              <a:t>The ABC Priorities</a:t>
            </a:r>
            <a:r>
              <a:rPr lang="en-CA" sz="1200" kern="1200" dirty="0">
                <a:solidFill>
                  <a:schemeClr val="tx1"/>
                </a:solidFill>
                <a:effectLst/>
                <a:latin typeface="+mn-lt"/>
                <a:ea typeface="+mn-ea"/>
                <a:cs typeface="+mn-cs"/>
              </a:rPr>
              <a:t>; 7.4 </a:t>
            </a:r>
            <a:r>
              <a:rPr lang="en-CA" sz="1200" i="1" kern="1200" dirty="0">
                <a:solidFill>
                  <a:schemeClr val="tx1"/>
                </a:solidFill>
                <a:effectLst/>
                <a:latin typeface="+mn-lt"/>
                <a:ea typeface="+mn-ea"/>
                <a:cs typeface="+mn-cs"/>
              </a:rPr>
              <a:t>Rescue Breathing</a:t>
            </a:r>
            <a:r>
              <a:rPr lang="en-CA" sz="1200" kern="1200" dirty="0">
                <a:solidFill>
                  <a:schemeClr val="tx1"/>
                </a:solidFill>
                <a:effectLst/>
                <a:latin typeface="+mn-lt"/>
                <a:ea typeface="+mn-ea"/>
                <a:cs typeface="+mn-cs"/>
              </a:rPr>
              <a:t>; 7.5 </a:t>
            </a:r>
            <a:r>
              <a:rPr lang="en-CA" sz="1200" i="1" kern="1200" dirty="0">
                <a:solidFill>
                  <a:schemeClr val="tx1"/>
                </a:solidFill>
                <a:effectLst/>
                <a:latin typeface="+mn-lt"/>
                <a:ea typeface="+mn-ea"/>
                <a:cs typeface="+mn-cs"/>
              </a:rPr>
              <a:t>CPR and AED</a:t>
            </a:r>
            <a:r>
              <a:rPr lang="en-CA" sz="1200" kern="1200" dirty="0">
                <a:solidFill>
                  <a:schemeClr val="tx1"/>
                </a:solidFill>
                <a:effectLst/>
                <a:latin typeface="+mn-lt"/>
                <a:ea typeface="+mn-ea"/>
                <a:cs typeface="+mn-cs"/>
              </a:rPr>
              <a:t>; Chapter 8.3 </a:t>
            </a:r>
            <a:r>
              <a:rPr lang="en-CA" sz="1200" i="1" kern="1200" dirty="0">
                <a:solidFill>
                  <a:schemeClr val="tx1"/>
                </a:solidFill>
                <a:effectLst/>
                <a:latin typeface="+mn-lt"/>
                <a:ea typeface="+mn-ea"/>
                <a:cs typeface="+mn-cs"/>
              </a:rPr>
              <a:t>Airway and Breathing Problems (Aspiration)</a:t>
            </a:r>
            <a:r>
              <a:rPr lang="en-CA" sz="1200" kern="1200" dirty="0">
                <a:solidFill>
                  <a:schemeClr val="tx1"/>
                </a:solidFill>
                <a:effectLst/>
                <a:latin typeface="+mn-lt"/>
                <a:ea typeface="+mn-ea"/>
                <a:cs typeface="+mn-cs"/>
              </a:rPr>
              <a:t>; Appendix B </a:t>
            </a:r>
            <a:r>
              <a:rPr lang="en-CA" sz="1200" i="1" kern="1200" dirty="0">
                <a:solidFill>
                  <a:schemeClr val="tx1"/>
                </a:solidFill>
                <a:effectLst/>
                <a:latin typeface="+mn-lt"/>
                <a:ea typeface="+mn-ea"/>
                <a:cs typeface="+mn-cs"/>
              </a:rPr>
              <a:t>The Society’s Policy Guidelines on Rescue Breathing Practice; </a:t>
            </a:r>
            <a:r>
              <a:rPr lang="en-CA" sz="1200" kern="1200" dirty="0">
                <a:solidFill>
                  <a:schemeClr val="tx1"/>
                </a:solidFill>
                <a:effectLst/>
                <a:latin typeface="+mn-lt"/>
                <a:ea typeface="+mn-ea"/>
                <a:cs typeface="+mn-cs"/>
              </a:rPr>
              <a:t>CFAM </a:t>
            </a:r>
            <a:r>
              <a:rPr lang="en-CA" sz="1200" i="1" kern="1200" dirty="0">
                <a:solidFill>
                  <a:schemeClr val="tx1"/>
                </a:solidFill>
                <a:effectLst/>
                <a:latin typeface="+mn-lt"/>
                <a:ea typeface="+mn-ea"/>
                <a:cs typeface="+mn-cs"/>
              </a:rPr>
              <a:t>Primary Emergencies; AED and Airway Management</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29</a:t>
            </a:fld>
            <a:endParaRPr lang="en-US" dirty="0"/>
          </a:p>
        </p:txBody>
      </p:sp>
    </p:spTree>
    <p:extLst>
      <p:ext uri="{BB962C8B-B14F-4D97-AF65-F5344CB8AC3E}">
        <p14:creationId xmlns:p14="http://schemas.microsoft.com/office/powerpoint/2010/main" val="320482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introduce the Lifesaving Society and its drowning prevention mission. To acquaint candidates with Lifesaving Society training opportunities.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Lifesaving Society’s mission is to prevent drowning and reduce water-related injury.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Examples of training opportunities available to Pool Attendant holders include: Bronze Star, Bronze Medallion, Bronze Cross (and subsequent National Lifeguard and leadership training), first aid programs; and lifesaving sport programs and competition.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CLM Chapter 1.4 </a:t>
            </a:r>
            <a:r>
              <a:rPr lang="en-CA" sz="1200" i="1" kern="1200" dirty="0">
                <a:solidFill>
                  <a:schemeClr val="tx1"/>
                </a:solidFill>
                <a:effectLst/>
                <a:latin typeface="+mn-lt"/>
                <a:ea typeface="+mn-ea"/>
                <a:cs typeface="+mn-cs"/>
              </a:rPr>
              <a:t>What is the Royal Life Saving Society Canada?</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3</a:t>
            </a:fld>
            <a:endParaRPr lang="en-US"/>
          </a:p>
        </p:txBody>
      </p:sp>
    </p:spTree>
    <p:extLst>
      <p:ext uri="{BB962C8B-B14F-4D97-AF65-F5344CB8AC3E}">
        <p14:creationId xmlns:p14="http://schemas.microsoft.com/office/powerpoint/2010/main" val="2592638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 drowning victim requires oxygen fast. The rescuer’s priority is the immediate provision of ventilation. With a drowning victim, rescuers start CPR with two rescue breathes followed by compressions.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Candidates are encouraged to use mobile technology for quick activation of EMS.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Rescuers, who may be the AED-trained responder, should understand the importance of early defibrillation and how to use an AED (components, activation and pad application).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“Signs of life” might include victim movement or victim breathing on their own.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CLM Chapter 7.2 </a:t>
            </a:r>
            <a:r>
              <a:rPr lang="en-CA" sz="1200" i="1" kern="1200" dirty="0">
                <a:solidFill>
                  <a:schemeClr val="tx1"/>
                </a:solidFill>
                <a:effectLst/>
                <a:latin typeface="+mn-lt"/>
                <a:ea typeface="+mn-ea"/>
                <a:cs typeface="+mn-cs"/>
              </a:rPr>
              <a:t>The ABC Priorities</a:t>
            </a:r>
            <a:r>
              <a:rPr lang="en-CA" sz="1200" kern="1200" dirty="0">
                <a:solidFill>
                  <a:schemeClr val="tx1"/>
                </a:solidFill>
                <a:effectLst/>
                <a:latin typeface="+mn-lt"/>
                <a:ea typeface="+mn-ea"/>
                <a:cs typeface="+mn-cs"/>
              </a:rPr>
              <a:t>; 7.4 </a:t>
            </a:r>
            <a:r>
              <a:rPr lang="en-CA" sz="1200" i="1" kern="1200" dirty="0">
                <a:solidFill>
                  <a:schemeClr val="tx1"/>
                </a:solidFill>
                <a:effectLst/>
                <a:latin typeface="+mn-lt"/>
                <a:ea typeface="+mn-ea"/>
                <a:cs typeface="+mn-cs"/>
              </a:rPr>
              <a:t>Rescue Breathing</a:t>
            </a:r>
            <a:r>
              <a:rPr lang="en-CA" sz="1200" kern="1200" dirty="0">
                <a:solidFill>
                  <a:schemeClr val="tx1"/>
                </a:solidFill>
                <a:effectLst/>
                <a:latin typeface="+mn-lt"/>
                <a:ea typeface="+mn-ea"/>
                <a:cs typeface="+mn-cs"/>
              </a:rPr>
              <a:t>; 7.5 </a:t>
            </a:r>
            <a:r>
              <a:rPr lang="en-CA" sz="1200" i="1" kern="1200" dirty="0">
                <a:solidFill>
                  <a:schemeClr val="tx1"/>
                </a:solidFill>
                <a:effectLst/>
                <a:latin typeface="+mn-lt"/>
                <a:ea typeface="+mn-ea"/>
                <a:cs typeface="+mn-cs"/>
              </a:rPr>
              <a:t>CPR and AED</a:t>
            </a:r>
            <a:r>
              <a:rPr lang="en-CA" sz="1200" kern="1200" dirty="0">
                <a:solidFill>
                  <a:schemeClr val="tx1"/>
                </a:solidFill>
                <a:effectLst/>
                <a:latin typeface="+mn-lt"/>
                <a:ea typeface="+mn-ea"/>
                <a:cs typeface="+mn-cs"/>
              </a:rPr>
              <a:t>; Chapter 8.3 </a:t>
            </a:r>
            <a:r>
              <a:rPr lang="en-CA" sz="1200" i="1" kern="1200" dirty="0">
                <a:solidFill>
                  <a:schemeClr val="tx1"/>
                </a:solidFill>
                <a:effectLst/>
                <a:latin typeface="+mn-lt"/>
                <a:ea typeface="+mn-ea"/>
                <a:cs typeface="+mn-cs"/>
              </a:rPr>
              <a:t>Airway and Breathing Problems (Aspiration)</a:t>
            </a:r>
            <a:r>
              <a:rPr lang="en-CA" sz="1200" kern="1200" dirty="0">
                <a:solidFill>
                  <a:schemeClr val="tx1"/>
                </a:solidFill>
                <a:effectLst/>
                <a:latin typeface="+mn-lt"/>
                <a:ea typeface="+mn-ea"/>
                <a:cs typeface="+mn-cs"/>
              </a:rPr>
              <a:t>; Appendix B </a:t>
            </a:r>
            <a:r>
              <a:rPr lang="en-CA" sz="1200" i="1" kern="1200" dirty="0">
                <a:solidFill>
                  <a:schemeClr val="tx1"/>
                </a:solidFill>
                <a:effectLst/>
                <a:latin typeface="+mn-lt"/>
                <a:ea typeface="+mn-ea"/>
                <a:cs typeface="+mn-cs"/>
              </a:rPr>
              <a:t>The Society’s Policy Guidelines on Rescue Breathing Practice; </a:t>
            </a:r>
            <a:r>
              <a:rPr lang="en-CA" sz="1200" kern="1200" dirty="0">
                <a:solidFill>
                  <a:schemeClr val="tx1"/>
                </a:solidFill>
                <a:effectLst/>
                <a:latin typeface="+mn-lt"/>
                <a:ea typeface="+mn-ea"/>
                <a:cs typeface="+mn-cs"/>
              </a:rPr>
              <a:t>CFAM </a:t>
            </a:r>
            <a:r>
              <a:rPr lang="en-CA" sz="1200" i="1" kern="1200" dirty="0">
                <a:solidFill>
                  <a:schemeClr val="tx1"/>
                </a:solidFill>
                <a:effectLst/>
                <a:latin typeface="+mn-lt"/>
                <a:ea typeface="+mn-ea"/>
                <a:cs typeface="+mn-cs"/>
              </a:rPr>
              <a:t>Primary Emergencies; AED and Airway Management</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30</a:t>
            </a:fld>
            <a:endParaRPr lang="en-US" dirty="0"/>
          </a:p>
        </p:txBody>
      </p:sp>
    </p:spTree>
    <p:extLst>
      <p:ext uri="{BB962C8B-B14F-4D97-AF65-F5344CB8AC3E}">
        <p14:creationId xmlns:p14="http://schemas.microsoft.com/office/powerpoint/2010/main" val="872723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develop awareness of the appearance and capabilities of victims in need of different kinds of assistance.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Realistic demonstration of victim types is important in lifesaving training because rescuers need to be able to recognize when someone needs help – and what kind of help they need.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Do not fault candidates for failing to recognize victim types when the victim portrayal is inaccurate.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CLM Chapter 4.3 </a:t>
            </a:r>
            <a:r>
              <a:rPr lang="en-CA" sz="1200" i="1" kern="1200" dirty="0">
                <a:solidFill>
                  <a:schemeClr val="tx1"/>
                </a:solidFill>
                <a:effectLst/>
                <a:latin typeface="+mn-lt"/>
                <a:ea typeface="+mn-ea"/>
                <a:cs typeface="+mn-cs"/>
              </a:rPr>
              <a:t>Victim Recognition</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31</a:t>
            </a:fld>
            <a:endParaRPr lang="en-US" dirty="0"/>
          </a:p>
        </p:txBody>
      </p:sp>
    </p:spTree>
    <p:extLst>
      <p:ext uri="{BB962C8B-B14F-4D97-AF65-F5344CB8AC3E}">
        <p14:creationId xmlns:p14="http://schemas.microsoft.com/office/powerpoint/2010/main" val="4100167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Realistic demonstration of victim types is important in lifesaving training because rescuers need to be able to recognize when someone needs help – and what kind of help they need.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Do not fault candidates for failing to recognize victim types when the victim portrayal is inaccurate.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CLM Chapter 4.3 </a:t>
            </a:r>
            <a:r>
              <a:rPr lang="en-CA" sz="1200" i="1" kern="1200" dirty="0">
                <a:solidFill>
                  <a:schemeClr val="tx1"/>
                </a:solidFill>
                <a:effectLst/>
                <a:latin typeface="+mn-lt"/>
                <a:ea typeface="+mn-ea"/>
                <a:cs typeface="+mn-cs"/>
              </a:rPr>
              <a:t>Victim Recognition</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32</a:t>
            </a:fld>
            <a:endParaRPr lang="en-US" dirty="0"/>
          </a:p>
        </p:txBody>
      </p:sp>
    </p:spTree>
    <p:extLst>
      <p:ext uri="{BB962C8B-B14F-4D97-AF65-F5344CB8AC3E}">
        <p14:creationId xmlns:p14="http://schemas.microsoft.com/office/powerpoint/2010/main" val="3882722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demonstrate the management of a victim with a suspected spinal injury. </a:t>
            </a:r>
          </a:p>
          <a:p>
            <a:r>
              <a:rPr lang="en-CA" sz="1200" kern="1200" dirty="0">
                <a:solidFill>
                  <a:schemeClr val="tx1"/>
                </a:solidFill>
                <a:effectLst/>
                <a:latin typeface="+mn-lt"/>
                <a:ea typeface="+mn-ea"/>
                <a:cs typeface="+mn-cs"/>
              </a:rPr>
              <a:t> </a:t>
            </a:r>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This is a single-rescuer skill demonstration, not a rescue.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of a spineboard is not a requirement of this item and candidates are not evaluated on its use.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Recognition is based on an understanding of mechanism of injury.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Victim may be face up or face down.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Non-breathing victim removed from water with bystander assistance.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CLM Chapter 5.10 </a:t>
            </a:r>
            <a:r>
              <a:rPr lang="en-CA" sz="1200" i="1" kern="1200" dirty="0">
                <a:solidFill>
                  <a:schemeClr val="tx1"/>
                </a:solidFill>
                <a:effectLst/>
                <a:latin typeface="+mn-lt"/>
                <a:ea typeface="+mn-ea"/>
                <a:cs typeface="+mn-cs"/>
              </a:rPr>
              <a:t>Rescue Procedures for Spinal Injuries</a:t>
            </a:r>
            <a:r>
              <a:rPr lang="en-CA" sz="1200" kern="1200" dirty="0">
                <a:solidFill>
                  <a:schemeClr val="tx1"/>
                </a:solidFill>
                <a:effectLst/>
                <a:latin typeface="+mn-lt"/>
                <a:ea typeface="+mn-ea"/>
                <a:cs typeface="+mn-cs"/>
              </a:rPr>
              <a:t>; Chapter 7.2 </a:t>
            </a:r>
            <a:r>
              <a:rPr lang="en-CA" sz="1200" i="1" kern="1200" dirty="0">
                <a:solidFill>
                  <a:schemeClr val="tx1"/>
                </a:solidFill>
                <a:effectLst/>
                <a:latin typeface="+mn-lt"/>
                <a:ea typeface="+mn-ea"/>
                <a:cs typeface="+mn-cs"/>
              </a:rPr>
              <a:t>The ABC Priorities; Chapter</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33</a:t>
            </a:fld>
            <a:endParaRPr lang="en-US" dirty="0"/>
          </a:p>
        </p:txBody>
      </p:sp>
    </p:spTree>
    <p:extLst>
      <p:ext uri="{BB962C8B-B14F-4D97-AF65-F5344CB8AC3E}">
        <p14:creationId xmlns:p14="http://schemas.microsoft.com/office/powerpoint/2010/main" val="24839157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This is a single-rescuer skill demonstration, not a rescue.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of a spineboard is not a requirement of this item and candidates are not evaluated on its use.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Recognition is based on an understanding of mechanism of injury.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Victim may be face up or face down.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Non-breathing victim removed from water with bystander assistance.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CLM Chapter 5.10 </a:t>
            </a:r>
            <a:r>
              <a:rPr lang="en-CA" sz="1200" i="1" kern="1200" dirty="0">
                <a:solidFill>
                  <a:schemeClr val="tx1"/>
                </a:solidFill>
                <a:effectLst/>
                <a:latin typeface="+mn-lt"/>
                <a:ea typeface="+mn-ea"/>
                <a:cs typeface="+mn-cs"/>
              </a:rPr>
              <a:t>Rescue Procedures for Spinal Injuries</a:t>
            </a:r>
            <a:r>
              <a:rPr lang="en-CA" sz="1200" kern="1200" dirty="0">
                <a:solidFill>
                  <a:schemeClr val="tx1"/>
                </a:solidFill>
                <a:effectLst/>
                <a:latin typeface="+mn-lt"/>
                <a:ea typeface="+mn-ea"/>
                <a:cs typeface="+mn-cs"/>
              </a:rPr>
              <a:t>; Chapter 7.2 </a:t>
            </a:r>
            <a:r>
              <a:rPr lang="en-CA" sz="1200" i="1" kern="1200" dirty="0">
                <a:solidFill>
                  <a:schemeClr val="tx1"/>
                </a:solidFill>
                <a:effectLst/>
                <a:latin typeface="+mn-lt"/>
                <a:ea typeface="+mn-ea"/>
                <a:cs typeface="+mn-cs"/>
              </a:rPr>
              <a:t>The ABC Priorities; Chapter</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34</a:t>
            </a:fld>
            <a:endParaRPr lang="en-US" dirty="0"/>
          </a:p>
        </p:txBody>
      </p:sp>
    </p:spTree>
    <p:extLst>
      <p:ext uri="{BB962C8B-B14F-4D97-AF65-F5344CB8AC3E}">
        <p14:creationId xmlns:p14="http://schemas.microsoft.com/office/powerpoint/2010/main" val="40422679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This is a single-rescuer skill demonstration, not a rescue.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of a spineboard is not a requirement of this item and candidates are not evaluated on its use.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Recognition is based on an understanding of mechanism of injury.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Victim may be face up or face down.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Non-breathing victim removed from water with bystander assistance.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CLM Chapter 5.10 </a:t>
            </a:r>
            <a:r>
              <a:rPr lang="en-CA" sz="1200" i="1" kern="1200" dirty="0">
                <a:solidFill>
                  <a:schemeClr val="tx1"/>
                </a:solidFill>
                <a:effectLst/>
                <a:latin typeface="+mn-lt"/>
                <a:ea typeface="+mn-ea"/>
                <a:cs typeface="+mn-cs"/>
              </a:rPr>
              <a:t>Rescue Procedures for Spinal Injuries</a:t>
            </a:r>
            <a:r>
              <a:rPr lang="en-CA" sz="1200" kern="1200" dirty="0">
                <a:solidFill>
                  <a:schemeClr val="tx1"/>
                </a:solidFill>
                <a:effectLst/>
                <a:latin typeface="+mn-lt"/>
                <a:ea typeface="+mn-ea"/>
                <a:cs typeface="+mn-cs"/>
              </a:rPr>
              <a:t>; Chapter 7.2 </a:t>
            </a:r>
            <a:r>
              <a:rPr lang="en-CA" sz="1200" i="1" kern="1200" dirty="0">
                <a:solidFill>
                  <a:schemeClr val="tx1"/>
                </a:solidFill>
                <a:effectLst/>
                <a:latin typeface="+mn-lt"/>
                <a:ea typeface="+mn-ea"/>
                <a:cs typeface="+mn-cs"/>
              </a:rPr>
              <a:t>The ABC Priorities; Chapter</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35</a:t>
            </a:fld>
            <a:endParaRPr lang="en-US" dirty="0"/>
          </a:p>
        </p:txBody>
      </p:sp>
    </p:spTree>
    <p:extLst>
      <p:ext uri="{BB962C8B-B14F-4D97-AF65-F5344CB8AC3E}">
        <p14:creationId xmlns:p14="http://schemas.microsoft.com/office/powerpoint/2010/main" val="40098931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To develop an understanding of the factors that influence effective positioning. To develop an appreciation for the characteristics of efficient rotation and the importance of maintaining constant surveillance.</a:t>
            </a:r>
          </a:p>
          <a:p>
            <a:r>
              <a:rPr lang="en-CA" sz="1200" kern="1200" dirty="0">
                <a:solidFill>
                  <a:schemeClr val="tx1"/>
                </a:solidFill>
                <a:effectLst/>
                <a:latin typeface="+mn-lt"/>
                <a:ea typeface="+mn-ea"/>
                <a:cs typeface="+mn-cs"/>
              </a:rPr>
              <a:t> </a:t>
            </a:r>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 scenarios to practice and evaluate positioning (and repositioning) and rotation skills. Public relations or rescue responses are not required in this item.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roving Pool Attendants maintain visual contact with the water at all times.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Emphasize that “buddy watching / lifeguarding” reduces the effectiveness of supervision and must be avoided. See RID factors in </a:t>
            </a:r>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t>
            </a: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0" indent="0">
              <a:buFontTx/>
              <a:buNone/>
            </a:pPr>
            <a:r>
              <a:rPr lang="en-US" b="1" dirty="0"/>
              <a:t>What Instructors should know:</a:t>
            </a:r>
          </a:p>
          <a:p>
            <a:pPr marL="171450" indent="-171450">
              <a:buFontTx/>
              <a:buChar char="-"/>
            </a:pPr>
            <a:r>
              <a:rPr lang="en-US" dirty="0"/>
              <a:t>Experience is a very good teacher. Over time, pool attendants develop a discerning eye and nose for potential trouble.</a:t>
            </a:r>
          </a:p>
          <a:p>
            <a:pPr marL="171450" indent="-171450">
              <a:buFontTx/>
              <a:buChar char="-"/>
            </a:pPr>
            <a:r>
              <a:rPr lang="en-US" dirty="0"/>
              <a:t>Experienced attendants develop good pattern recognition skills and are faster at detecting disturbances or anomalies in those patters that new </a:t>
            </a:r>
          </a:p>
          <a:p>
            <a:pPr marL="171450" indent="-171450">
              <a:buFontTx/>
              <a:buChar char="-"/>
            </a:pPr>
            <a:r>
              <a:rPr lang="en-US" dirty="0"/>
              <a:t>Training and practice will help prepare the new attendant for those early days on the job</a:t>
            </a:r>
          </a:p>
          <a:p>
            <a:pPr marL="171450" indent="-171450">
              <a:buFontTx/>
              <a:buChar char="-"/>
            </a:pPr>
            <a:r>
              <a:rPr lang="en-US" dirty="0"/>
              <a:t>If you are unsure of something you are seeing in the water, don’t hesitate, and respond (it’s better to be safe than sorry)</a:t>
            </a:r>
          </a:p>
          <a:p>
            <a:pPr marL="171450" indent="-171450">
              <a:buFontTx/>
              <a:buChar char="-"/>
            </a:pPr>
            <a:endParaRPr lang="en-US" dirty="0"/>
          </a:p>
          <a:p>
            <a:pPr marL="0" indent="0">
              <a:buFontTx/>
              <a:buNone/>
            </a:pPr>
            <a:r>
              <a:rPr lang="en-US" b="1" dirty="0"/>
              <a:t>Learning Activity:</a:t>
            </a:r>
          </a:p>
          <a:p>
            <a:pPr marL="0" indent="0">
              <a:buFontTx/>
              <a:buNone/>
            </a:pPr>
            <a:r>
              <a:rPr lang="en-US" dirty="0"/>
              <a:t>- Based on what you have learned regarding scanning, come up with a list together as a group of things to look out for.</a:t>
            </a:r>
          </a:p>
          <a:p>
            <a:r>
              <a:rPr lang="en-CA"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2 </a:t>
            </a:r>
            <a:r>
              <a:rPr lang="en-CA" sz="1200" i="1" kern="1200" dirty="0">
                <a:solidFill>
                  <a:schemeClr val="tx1"/>
                </a:solidFill>
                <a:effectLst/>
                <a:latin typeface="+mn-lt"/>
                <a:ea typeface="+mn-ea"/>
                <a:cs typeface="+mn-cs"/>
              </a:rPr>
              <a:t>Accident Prevention: Facility analysis and supervision</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36</a:t>
            </a:fld>
            <a:endParaRPr lang="en-US" dirty="0"/>
          </a:p>
        </p:txBody>
      </p:sp>
    </p:spTree>
    <p:extLst>
      <p:ext uri="{BB962C8B-B14F-4D97-AF65-F5344CB8AC3E}">
        <p14:creationId xmlns:p14="http://schemas.microsoft.com/office/powerpoint/2010/main" val="1769768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 scenarios to practice and evaluate positioning (and repositioning) and rotation skills. Public relations or rescue responses are not required in this item.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roving pool attendants maintain visual contact with the water at all times.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Emphasize that “buddy watching / lifeguarding” reduces the effectiveness of supervision and must be avoided. See RID factors in </a:t>
            </a:r>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t>
            </a: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0" indent="0">
              <a:buFontTx/>
              <a:buNone/>
            </a:pPr>
            <a:r>
              <a:rPr lang="en-US" b="1" dirty="0"/>
              <a:t>What Instructors should know:</a:t>
            </a:r>
          </a:p>
          <a:p>
            <a:pPr marL="171450" indent="-171450">
              <a:buFontTx/>
              <a:buChar char="-"/>
            </a:pPr>
            <a:r>
              <a:rPr lang="en-US" dirty="0"/>
              <a:t>Experience is a very good teacher. Over time, pool attendants develop a discerning eye and nose for potential trouble.</a:t>
            </a:r>
          </a:p>
          <a:p>
            <a:pPr marL="171450" indent="-171450">
              <a:buFontTx/>
              <a:buChar char="-"/>
            </a:pPr>
            <a:r>
              <a:rPr lang="en-US" dirty="0"/>
              <a:t>Experienced attendants develop good pattern recognition skills and are faster at detecting disturbances or anomalies in those patters that new </a:t>
            </a:r>
          </a:p>
          <a:p>
            <a:pPr marL="171450" indent="-171450">
              <a:buFontTx/>
              <a:buChar char="-"/>
            </a:pPr>
            <a:r>
              <a:rPr lang="en-US" dirty="0"/>
              <a:t>Training and practice will help prepare the new attendant for those early days on the job</a:t>
            </a:r>
          </a:p>
          <a:p>
            <a:pPr marL="171450" indent="-171450">
              <a:buFontTx/>
              <a:buChar char="-"/>
            </a:pPr>
            <a:r>
              <a:rPr lang="en-US" dirty="0"/>
              <a:t>If you are unsure of something you are seeing in the water, don’t hesitate, and respond (it’s better to be safe than sorry)</a:t>
            </a:r>
          </a:p>
          <a:p>
            <a:pPr marL="171450" indent="-171450">
              <a:buFontTx/>
              <a:buChar char="-"/>
            </a:pPr>
            <a:endParaRPr lang="en-US" dirty="0"/>
          </a:p>
          <a:p>
            <a:pPr marL="0" indent="0">
              <a:buFontTx/>
              <a:buNone/>
            </a:pPr>
            <a:r>
              <a:rPr lang="en-US" b="1" dirty="0"/>
              <a:t>Learning Activity:</a:t>
            </a:r>
          </a:p>
          <a:p>
            <a:pPr marL="0" indent="0">
              <a:buFontTx/>
              <a:buNone/>
            </a:pPr>
            <a:r>
              <a:rPr lang="en-US" dirty="0"/>
              <a:t>- Based on what you have learned regarding scanning, come up with a list together as a group of things to look out for.</a:t>
            </a:r>
          </a:p>
          <a:p>
            <a:r>
              <a:rPr lang="en-CA"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2 </a:t>
            </a:r>
            <a:r>
              <a:rPr lang="en-CA" sz="1200" i="1" kern="1200" dirty="0">
                <a:solidFill>
                  <a:schemeClr val="tx1"/>
                </a:solidFill>
                <a:effectLst/>
                <a:latin typeface="+mn-lt"/>
                <a:ea typeface="+mn-ea"/>
                <a:cs typeface="+mn-cs"/>
              </a:rPr>
              <a:t>Accident Prevention: Facility analysis and supervision</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37</a:t>
            </a:fld>
            <a:endParaRPr lang="en-US" dirty="0"/>
          </a:p>
        </p:txBody>
      </p:sp>
    </p:spTree>
    <p:extLst>
      <p:ext uri="{BB962C8B-B14F-4D97-AF65-F5344CB8AC3E}">
        <p14:creationId xmlns:p14="http://schemas.microsoft.com/office/powerpoint/2010/main" val="19915968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 scenarios to practice and evaluate positioning (and repositioning) and rotation skills. Public relations or rescue responses are not required in this item.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roving pool attendants maintain visual contact with the water at all times.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Emphasize that “buddy watching / lifeguarding” reduces the effectiveness of supervision and must be avoided. See RID factors in </a:t>
            </a:r>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t>
            </a: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0" indent="0">
              <a:buFontTx/>
              <a:buNone/>
            </a:pPr>
            <a:r>
              <a:rPr lang="en-US" b="1" dirty="0"/>
              <a:t>What Instructors should know:</a:t>
            </a:r>
          </a:p>
          <a:p>
            <a:pPr marL="171450" indent="-171450">
              <a:buFontTx/>
              <a:buChar char="-"/>
            </a:pPr>
            <a:r>
              <a:rPr lang="en-US" dirty="0"/>
              <a:t>Experience is a very good teacher. Over time, pool attendants develop a discerning eye and nose for potential trouble.</a:t>
            </a:r>
          </a:p>
          <a:p>
            <a:pPr marL="171450" indent="-171450">
              <a:buFontTx/>
              <a:buChar char="-"/>
            </a:pPr>
            <a:r>
              <a:rPr lang="en-US" dirty="0"/>
              <a:t>Experienced attendants develop good pattern recognition skills and are faster at detecting disturbances or anomalies in those patters that new </a:t>
            </a:r>
          </a:p>
          <a:p>
            <a:pPr marL="171450" indent="-171450">
              <a:buFontTx/>
              <a:buChar char="-"/>
            </a:pPr>
            <a:r>
              <a:rPr lang="en-US" dirty="0"/>
              <a:t>Training and practice will help prepare the new attendant for those early days on the job</a:t>
            </a:r>
          </a:p>
          <a:p>
            <a:pPr marL="171450" indent="-171450">
              <a:buFontTx/>
              <a:buChar char="-"/>
            </a:pPr>
            <a:r>
              <a:rPr lang="en-US" dirty="0"/>
              <a:t>If you are unsure of something you are seeing in the water, don’t hesitate, and respond (it’s better to be safe than sorry)</a:t>
            </a:r>
          </a:p>
          <a:p>
            <a:pPr marL="171450" indent="-171450">
              <a:buFontTx/>
              <a:buChar char="-"/>
            </a:pPr>
            <a:endParaRPr lang="en-US" dirty="0"/>
          </a:p>
          <a:p>
            <a:pPr marL="0" indent="0">
              <a:buFontTx/>
              <a:buNone/>
            </a:pPr>
            <a:r>
              <a:rPr lang="en-US" b="1" dirty="0"/>
              <a:t>Learning Activity:</a:t>
            </a:r>
          </a:p>
          <a:p>
            <a:pPr marL="0" indent="0">
              <a:buFontTx/>
              <a:buNone/>
            </a:pPr>
            <a:r>
              <a:rPr lang="en-US" dirty="0"/>
              <a:t>- Based on what you have learned regarding scanning, come up with a list together as a group of things to look out for.</a:t>
            </a:r>
          </a:p>
          <a:p>
            <a:r>
              <a:rPr lang="en-CA"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2 </a:t>
            </a:r>
            <a:r>
              <a:rPr lang="en-CA" sz="1200" i="1" kern="1200" dirty="0">
                <a:solidFill>
                  <a:schemeClr val="tx1"/>
                </a:solidFill>
                <a:effectLst/>
                <a:latin typeface="+mn-lt"/>
                <a:ea typeface="+mn-ea"/>
                <a:cs typeface="+mn-cs"/>
              </a:rPr>
              <a:t>Accident Prevention: Facility analysis and supervision</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38</a:t>
            </a:fld>
            <a:endParaRPr lang="en-US" dirty="0"/>
          </a:p>
        </p:txBody>
      </p:sp>
    </p:spTree>
    <p:extLst>
      <p:ext uri="{BB962C8B-B14F-4D97-AF65-F5344CB8AC3E}">
        <p14:creationId xmlns:p14="http://schemas.microsoft.com/office/powerpoint/2010/main" val="21910836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To develop the skills required to effectively support Pool Attendant surveillance of wading pool amenities. </a:t>
            </a:r>
          </a:p>
          <a:p>
            <a:r>
              <a:rPr lang="en-CA" sz="1200" kern="1200" dirty="0">
                <a:solidFill>
                  <a:schemeClr val="tx1"/>
                </a:solidFill>
                <a:effectLst/>
                <a:latin typeface="+mn-lt"/>
                <a:ea typeface="+mn-ea"/>
                <a:cs typeface="+mn-cs"/>
              </a:rPr>
              <a:t> </a:t>
            </a:r>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 scenarios to practice and evaluate scanning techniques and observation skills. Ask candidates to describe what they are seeing as they scan. Rescue response is not a requirement of this item.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a manikin to teach scanning of the pool bottom.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Designated supervision zone means the specific area for which the Pool Attendant has been assigned supervisory responsibility. The designated supervision zone may or may not include the wading pool deck or a section of deck.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 Pool Attendant should be able to effectively scan his or her assigned zone within a window of 10 to 30 seconds.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Speed of recognition depends on a variety of factors including size of the scanning zone; area of activity; bather load; facility design. </a:t>
            </a: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0" indent="0">
              <a:buFontTx/>
              <a:buNone/>
            </a:pPr>
            <a:r>
              <a:rPr lang="en-US" b="1" dirty="0"/>
              <a:t>What Instructors should know: </a:t>
            </a:r>
            <a:r>
              <a:rPr lang="en-US" dirty="0"/>
              <a:t>Effective scanning assumes that pool attendants can see the entire area, that they know what they are looking for, and that they will recognize it when the see it</a:t>
            </a:r>
          </a:p>
          <a:p>
            <a:pPr marL="628650" lvl="1" indent="-171450">
              <a:buFontTx/>
              <a:buChar char="-"/>
            </a:pPr>
            <a:r>
              <a:rPr lang="en-US" dirty="0"/>
              <a:t>Pool attendants must be positioned with clear, unobstructed sight lines</a:t>
            </a:r>
          </a:p>
          <a:p>
            <a:pPr marL="628650" lvl="1" indent="-171450">
              <a:buFontTx/>
              <a:buChar char="-"/>
            </a:pPr>
            <a:r>
              <a:rPr lang="en-US" dirty="0"/>
              <a:t>Pool attendants must move to counteract patron interference (especially in ground-level supervision)</a:t>
            </a:r>
          </a:p>
          <a:p>
            <a:pPr marL="628650" lvl="1" indent="-171450">
              <a:buFontTx/>
              <a:buChar char="-"/>
            </a:pPr>
            <a:r>
              <a:rPr lang="en-US" dirty="0"/>
              <a:t>Pool attendants must take steps to minimize the effect of reflection or glare (eg. Change position, use polarized sunglasses)</a:t>
            </a:r>
          </a:p>
          <a:p>
            <a:pPr marL="628650" lvl="1" indent="-171450">
              <a:buFontTx/>
              <a:buChar char="-"/>
            </a:pPr>
            <a:r>
              <a:rPr lang="en-US" dirty="0"/>
              <a:t>Pool attendants scanning strategy must compensate for an inability to see below the surface and for distance from patron activity </a:t>
            </a:r>
          </a:p>
          <a:p>
            <a:pPr marL="628650" lvl="1" indent="-171450">
              <a:buFontTx/>
              <a:buChar char="-"/>
            </a:pPr>
            <a:r>
              <a:rPr lang="en-US" dirty="0"/>
              <a:t>Pool attendants must practice to develop and improve perception skills</a:t>
            </a:r>
          </a:p>
          <a:p>
            <a:pPr marL="628650" lvl="1" indent="-171450">
              <a:buFontTx/>
              <a:buChar char="-"/>
            </a:pPr>
            <a:r>
              <a:rPr lang="en-US" dirty="0"/>
              <a:t>Pool attendants must understand the signs of potential trouble, and the characteristic behaviours of those in need of help</a:t>
            </a:r>
          </a:p>
          <a:p>
            <a:pPr marL="628650" lvl="1" indent="-171450">
              <a:buFontTx/>
              <a:buChar char="-"/>
            </a:pPr>
            <a:r>
              <a:rPr lang="en-US" dirty="0"/>
              <a:t>Even if there are only a few people swimming, or they are all in one small area of the pool, pool attendants  must still scan their ENTIRE zone and surround deck.</a:t>
            </a: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2 </a:t>
            </a:r>
            <a:r>
              <a:rPr lang="en-CA" sz="1200" i="1" kern="1200" dirty="0">
                <a:solidFill>
                  <a:schemeClr val="tx1"/>
                </a:solidFill>
                <a:effectLst/>
                <a:latin typeface="+mn-lt"/>
                <a:ea typeface="+mn-ea"/>
                <a:cs typeface="+mn-cs"/>
              </a:rPr>
              <a:t>Accident Prevention: Facility analysis and supervision</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39</a:t>
            </a:fld>
            <a:endParaRPr lang="en-US" dirty="0"/>
          </a:p>
        </p:txBody>
      </p:sp>
    </p:spTree>
    <p:extLst>
      <p:ext uri="{BB962C8B-B14F-4D97-AF65-F5344CB8AC3E}">
        <p14:creationId xmlns:p14="http://schemas.microsoft.com/office/powerpoint/2010/main" val="2047280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introduce the Lifesaving Society and its drowning prevention mission. To acquaint candidates with Lifesaving Society training opportunities.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Lifesaving Society’s mission is to prevent drowning and reduce water-related injury.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Examples of training opportunities available to Pool Attendant holders include: Bronze Star, Bronze Medallion, Bronze Cross (and subsequent National Lifeguard and leadership training), first aid programs; and lifesaving sport programs and competition.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CLM Chapter 1.4 </a:t>
            </a:r>
            <a:r>
              <a:rPr lang="en-CA" sz="1200" i="1" kern="1200" dirty="0">
                <a:solidFill>
                  <a:schemeClr val="tx1"/>
                </a:solidFill>
                <a:effectLst/>
                <a:latin typeface="+mn-lt"/>
                <a:ea typeface="+mn-ea"/>
                <a:cs typeface="+mn-cs"/>
              </a:rPr>
              <a:t>What is the Royal Life Saving Society Canada?</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4</a:t>
            </a:fld>
            <a:endParaRPr lang="en-US"/>
          </a:p>
        </p:txBody>
      </p:sp>
    </p:spTree>
    <p:extLst>
      <p:ext uri="{BB962C8B-B14F-4D97-AF65-F5344CB8AC3E}">
        <p14:creationId xmlns:p14="http://schemas.microsoft.com/office/powerpoint/2010/main" val="31436957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 scenarios to practice and evaluate scanning techniques and observation skills. Ask candidates to describe what they are seeing as they scan. Rescue response is not a requirement of this item.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a manikin to teach scanning of the pool bottom.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Designated supervision zone means the specific area for which the pool attendant has been assigned supervisory responsibility. The designated supervision zone may or may not include the wading pool deck or a section of deck.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 pool attendant should be able to effectively scan his or her assigned zone within a window of 10 to 30 seconds.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Speed of recognition depends on a variety of factors including size of the scanning zone; area of activity; bather load; facility design. </a:t>
            </a: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0" indent="0">
              <a:buFontTx/>
              <a:buNone/>
            </a:pPr>
            <a:r>
              <a:rPr lang="en-US" b="1" dirty="0"/>
              <a:t>What Instructors should know: </a:t>
            </a:r>
            <a:r>
              <a:rPr lang="en-US" dirty="0"/>
              <a:t>Effective scanning assumes that pool attendants can see the entire area, that they know what they are looking for, and that they will recognize it when the see it</a:t>
            </a:r>
          </a:p>
          <a:p>
            <a:pPr marL="628650" lvl="1" indent="-171450">
              <a:buFontTx/>
              <a:buChar char="-"/>
            </a:pPr>
            <a:r>
              <a:rPr lang="en-US" dirty="0"/>
              <a:t>Pool attendants must be positioned with clear, unobstructed sight lines</a:t>
            </a:r>
          </a:p>
          <a:p>
            <a:pPr marL="628650" lvl="1" indent="-171450">
              <a:buFontTx/>
              <a:buChar char="-"/>
            </a:pPr>
            <a:r>
              <a:rPr lang="en-US" dirty="0"/>
              <a:t>Pool attendants must move to counteract patron interference (especially in ground-level supervision)</a:t>
            </a:r>
          </a:p>
          <a:p>
            <a:pPr marL="628650" lvl="1" indent="-171450">
              <a:buFontTx/>
              <a:buChar char="-"/>
            </a:pPr>
            <a:r>
              <a:rPr lang="en-US" dirty="0"/>
              <a:t>Pool attendants must take steps to minimize the effect of reflection or glare (eg. Change position, use polarized sunglasses)</a:t>
            </a:r>
          </a:p>
          <a:p>
            <a:pPr marL="628650" lvl="1" indent="-171450">
              <a:buFontTx/>
              <a:buChar char="-"/>
            </a:pPr>
            <a:r>
              <a:rPr lang="en-US" dirty="0"/>
              <a:t>Pool attendants scanning strategy must compensate for an inability to see below the surface and for distance from patron activity </a:t>
            </a:r>
          </a:p>
          <a:p>
            <a:pPr marL="628650" lvl="1" indent="-171450">
              <a:buFontTx/>
              <a:buChar char="-"/>
            </a:pPr>
            <a:r>
              <a:rPr lang="en-US" dirty="0"/>
              <a:t>Pool attendants must practice to develop and improve perception skills</a:t>
            </a:r>
          </a:p>
          <a:p>
            <a:pPr marL="628650" lvl="1" indent="-171450">
              <a:buFontTx/>
              <a:buChar char="-"/>
            </a:pPr>
            <a:r>
              <a:rPr lang="en-US" dirty="0"/>
              <a:t>Pool attendants must understand the signs of potential trouble, and the characteristic behaviours of those in need of help</a:t>
            </a:r>
          </a:p>
          <a:p>
            <a:pPr marL="628650" lvl="1" indent="-171450">
              <a:buFontTx/>
              <a:buChar char="-"/>
            </a:pPr>
            <a:r>
              <a:rPr lang="en-US" dirty="0"/>
              <a:t>Even if there are only a few people swimming, or they are all in one small area of the pool, pool attendants  must still scan their ENTIRE zone and surround deck.</a:t>
            </a: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2 </a:t>
            </a:r>
            <a:r>
              <a:rPr lang="en-CA" sz="1200" i="1" kern="1200" dirty="0">
                <a:solidFill>
                  <a:schemeClr val="tx1"/>
                </a:solidFill>
                <a:effectLst/>
                <a:latin typeface="+mn-lt"/>
                <a:ea typeface="+mn-ea"/>
                <a:cs typeface="+mn-cs"/>
              </a:rPr>
              <a:t>Accident Prevention: Facility analysis and supervision</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40</a:t>
            </a:fld>
            <a:endParaRPr lang="en-US" dirty="0"/>
          </a:p>
        </p:txBody>
      </p:sp>
    </p:spTree>
    <p:extLst>
      <p:ext uri="{BB962C8B-B14F-4D97-AF65-F5344CB8AC3E}">
        <p14:creationId xmlns:p14="http://schemas.microsoft.com/office/powerpoint/2010/main" val="21881577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 scenarios to practice and evaluate scanning techniques and observation skills. Ask candidates to describe what they are seeing as they scan. Rescue response is not a requirement of this item.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a manikin to teach scanning of the pool bottom.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Designated supervision zone means the specific area for which the pool attendant has been assigned supervisory responsibility. The designated supervision zone may or may not include the wading pool deck or a section of deck.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 pool attendant should be able to effectively scan his or her assigned zone within a window of 10 to 30 seconds.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Speed of recognition depends on a variety of factors including size of the scanning zone; area of activity; bather load; facility design. </a:t>
            </a: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0" indent="0">
              <a:buFontTx/>
              <a:buNone/>
            </a:pPr>
            <a:r>
              <a:rPr lang="en-US" b="1" dirty="0"/>
              <a:t>What Instructors should know: </a:t>
            </a:r>
            <a:r>
              <a:rPr lang="en-US" dirty="0"/>
              <a:t>Effective scanning assumes that pool attendants can see the entire area, that they know what they are looking for, and that they will recognize it when the see it</a:t>
            </a:r>
          </a:p>
          <a:p>
            <a:pPr marL="628650" lvl="1" indent="-171450">
              <a:buFontTx/>
              <a:buChar char="-"/>
            </a:pPr>
            <a:r>
              <a:rPr lang="en-US" dirty="0"/>
              <a:t>Pool attendants must be positioned with clear, unobstructed sight lines</a:t>
            </a:r>
          </a:p>
          <a:p>
            <a:pPr marL="628650" lvl="1" indent="-171450">
              <a:buFontTx/>
              <a:buChar char="-"/>
            </a:pPr>
            <a:r>
              <a:rPr lang="en-US" dirty="0"/>
              <a:t>Pool attendants must move to counteract patron interference (especially in ground-level supervision)</a:t>
            </a:r>
          </a:p>
          <a:p>
            <a:pPr marL="628650" lvl="1" indent="-171450">
              <a:buFontTx/>
              <a:buChar char="-"/>
            </a:pPr>
            <a:r>
              <a:rPr lang="en-US" dirty="0"/>
              <a:t>Pool attendants must take steps to minimize the effect of reflection or glare (eg. Change position, use polarized sunglasses)</a:t>
            </a:r>
          </a:p>
          <a:p>
            <a:pPr marL="628650" lvl="1" indent="-171450">
              <a:buFontTx/>
              <a:buChar char="-"/>
            </a:pPr>
            <a:r>
              <a:rPr lang="en-US" dirty="0"/>
              <a:t>Pool attendants scanning strategy must compensate for an inability to see below the surface and for distance from patron activity </a:t>
            </a:r>
          </a:p>
          <a:p>
            <a:pPr marL="628650" lvl="1" indent="-171450">
              <a:buFontTx/>
              <a:buChar char="-"/>
            </a:pPr>
            <a:r>
              <a:rPr lang="en-US" dirty="0"/>
              <a:t>Pool attendants must practice to develop and improve perception skills</a:t>
            </a:r>
          </a:p>
          <a:p>
            <a:pPr marL="628650" lvl="1" indent="-171450">
              <a:buFontTx/>
              <a:buChar char="-"/>
            </a:pPr>
            <a:r>
              <a:rPr lang="en-US" dirty="0"/>
              <a:t>Pool attendants must understand the signs of potential trouble, and the characteristic behaviours of those in need of help</a:t>
            </a:r>
          </a:p>
          <a:p>
            <a:pPr marL="628650" lvl="1" indent="-171450">
              <a:buFontTx/>
              <a:buChar char="-"/>
            </a:pPr>
            <a:r>
              <a:rPr lang="en-US" dirty="0"/>
              <a:t>Even if there are only a few people swimming, or they are all in one small area of the pool, pool attendants  must still scan their ENTIRE zone and surround deck.</a:t>
            </a: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2 </a:t>
            </a:r>
            <a:r>
              <a:rPr lang="en-CA" sz="1200" i="1" kern="1200" dirty="0">
                <a:solidFill>
                  <a:schemeClr val="tx1"/>
                </a:solidFill>
                <a:effectLst/>
                <a:latin typeface="+mn-lt"/>
                <a:ea typeface="+mn-ea"/>
                <a:cs typeface="+mn-cs"/>
              </a:rPr>
              <a:t>Accident Prevention: Facility analysis and supervision</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41</a:t>
            </a:fld>
            <a:endParaRPr lang="en-US" dirty="0"/>
          </a:p>
        </p:txBody>
      </p:sp>
    </p:spTree>
    <p:extLst>
      <p:ext uri="{BB962C8B-B14F-4D97-AF65-F5344CB8AC3E}">
        <p14:creationId xmlns:p14="http://schemas.microsoft.com/office/powerpoint/2010/main" val="2708360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 scenarios to practice and evaluate scanning techniques and observation skills. Ask candidates to describe what they are seeing as they scan. Rescue response is not a requirement of this item.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a manikin to teach scanning of the pool bottom.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Designated supervision zone means the specific area for which the pool attendant has been assigned supervisory responsibility. The designated supervision zone may or may not include the wading pool deck or a section of deck.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 pool attendant should be able to effectively scan his or her assigned zone within a window of 10 to 30 seconds.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Speed of recognition depends on a variety of factors including size of the scanning zone; area of activity; bather load; facility design. </a:t>
            </a: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0" indent="0">
              <a:buFontTx/>
              <a:buNone/>
            </a:pPr>
            <a:r>
              <a:rPr lang="en-US" b="1" dirty="0"/>
              <a:t>What Instructors should know: </a:t>
            </a:r>
            <a:r>
              <a:rPr lang="en-US" dirty="0"/>
              <a:t>Effective scanning assumes that pool attendants can see the entire area, that they know what they are looking for, and that they will recognize it when the see it</a:t>
            </a:r>
          </a:p>
          <a:p>
            <a:pPr marL="628650" lvl="1" indent="-171450">
              <a:buFontTx/>
              <a:buChar char="-"/>
            </a:pPr>
            <a:r>
              <a:rPr lang="en-US" dirty="0"/>
              <a:t>Pool attendants must be positioned with clear, unobstructed sight lines</a:t>
            </a:r>
          </a:p>
          <a:p>
            <a:pPr marL="628650" lvl="1" indent="-171450">
              <a:buFontTx/>
              <a:buChar char="-"/>
            </a:pPr>
            <a:r>
              <a:rPr lang="en-US" dirty="0"/>
              <a:t>Pool attendants must move to counteract patron interference (especially in ground-level supervision)</a:t>
            </a:r>
          </a:p>
          <a:p>
            <a:pPr marL="628650" lvl="1" indent="-171450">
              <a:buFontTx/>
              <a:buChar char="-"/>
            </a:pPr>
            <a:r>
              <a:rPr lang="en-US" dirty="0"/>
              <a:t>Pool attendants must take steps to minimize the effect of reflection or glare (eg. Change position, use polarized sunglasses)</a:t>
            </a:r>
          </a:p>
          <a:p>
            <a:pPr marL="628650" lvl="1" indent="-171450">
              <a:buFontTx/>
              <a:buChar char="-"/>
            </a:pPr>
            <a:r>
              <a:rPr lang="en-US" dirty="0"/>
              <a:t>Pool attendants scanning strategy must compensate for an inability to see below the surface and for distance from patron activity </a:t>
            </a:r>
          </a:p>
          <a:p>
            <a:pPr marL="628650" lvl="1" indent="-171450">
              <a:buFontTx/>
              <a:buChar char="-"/>
            </a:pPr>
            <a:r>
              <a:rPr lang="en-US" dirty="0"/>
              <a:t>Pool attendants must practice to develop and improve perception skills</a:t>
            </a:r>
          </a:p>
          <a:p>
            <a:pPr marL="628650" lvl="1" indent="-171450">
              <a:buFontTx/>
              <a:buChar char="-"/>
            </a:pPr>
            <a:r>
              <a:rPr lang="en-US" dirty="0"/>
              <a:t>Pool attendants must understand the signs of potential trouble, and the characteristic behaviours of those in need of help</a:t>
            </a:r>
          </a:p>
          <a:p>
            <a:pPr marL="628650" lvl="1" indent="-171450">
              <a:buFontTx/>
              <a:buChar char="-"/>
            </a:pPr>
            <a:r>
              <a:rPr lang="en-US" dirty="0"/>
              <a:t>Even if there are only a few people swimming, or they are all in one small area of the pool, pool attendants  must still scan their ENTIRE zone and surround deck.</a:t>
            </a: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2 </a:t>
            </a:r>
            <a:r>
              <a:rPr lang="en-CA" sz="1200" i="1" kern="1200" dirty="0">
                <a:solidFill>
                  <a:schemeClr val="tx1"/>
                </a:solidFill>
                <a:effectLst/>
                <a:latin typeface="+mn-lt"/>
                <a:ea typeface="+mn-ea"/>
                <a:cs typeface="+mn-cs"/>
              </a:rPr>
              <a:t>Accident Prevention: Facility analysis and supervision</a:t>
            </a:r>
            <a:r>
              <a:rPr lang="en-CA" sz="1200" kern="120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42</a:t>
            </a:fld>
            <a:endParaRPr lang="en-US" dirty="0"/>
          </a:p>
        </p:txBody>
      </p:sp>
    </p:spTree>
    <p:extLst>
      <p:ext uri="{BB962C8B-B14F-4D97-AF65-F5344CB8AC3E}">
        <p14:creationId xmlns:p14="http://schemas.microsoft.com/office/powerpoint/2010/main" val="38777040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 scenarios to practice and evaluate scanning techniques and observation skills. Ask candidates to describe what they are seeing as they scan. Rescue response is not a requirement of this item.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a manikin to teach scanning of the pool bottom.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Designated supervision zone means the specific area for which the pool attendant has been assigned supervisory responsibility. The designated supervision zone may or may not include the wading pool deck or a section of deck.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 pool attendant should be able to effectively scan his or her assigned zone within a window of 10 to 30 seconds.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Speed of recognition depends on a variety of factors including size of the scanning zone; area of activity; bather load; facility design. </a:t>
            </a: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0" indent="0">
              <a:buFontTx/>
              <a:buNone/>
            </a:pPr>
            <a:r>
              <a:rPr lang="en-US" b="1" dirty="0"/>
              <a:t>What Instructors should know: </a:t>
            </a:r>
            <a:r>
              <a:rPr lang="en-US" dirty="0"/>
              <a:t>Effective scanning assumes that pool attendants can see the entire area, that they know what they are looking for, and that they will recognize it when the see it</a:t>
            </a:r>
          </a:p>
          <a:p>
            <a:pPr marL="628650" lvl="1" indent="-171450">
              <a:buFontTx/>
              <a:buChar char="-"/>
            </a:pPr>
            <a:r>
              <a:rPr lang="en-US" dirty="0"/>
              <a:t>Pool attendants must be positioned with clear, unobstructed sight lines</a:t>
            </a:r>
          </a:p>
          <a:p>
            <a:pPr marL="628650" lvl="1" indent="-171450">
              <a:buFontTx/>
              <a:buChar char="-"/>
            </a:pPr>
            <a:r>
              <a:rPr lang="en-US" dirty="0"/>
              <a:t>Pool attendants must move to counteract patron interference (especially in ground-level supervision)</a:t>
            </a:r>
          </a:p>
          <a:p>
            <a:pPr marL="628650" lvl="1" indent="-171450">
              <a:buFontTx/>
              <a:buChar char="-"/>
            </a:pPr>
            <a:r>
              <a:rPr lang="en-US" dirty="0"/>
              <a:t>Pool attendants must take steps to minimize the effect of reflection or glare (eg. Change position, use polarized sunglasses)</a:t>
            </a:r>
          </a:p>
          <a:p>
            <a:pPr marL="628650" lvl="1" indent="-171450">
              <a:buFontTx/>
              <a:buChar char="-"/>
            </a:pPr>
            <a:r>
              <a:rPr lang="en-US" dirty="0"/>
              <a:t>Pool attendants scanning strategy must compensate for an inability to see below the surface and for distance from patron activity </a:t>
            </a:r>
          </a:p>
          <a:p>
            <a:pPr marL="628650" lvl="1" indent="-171450">
              <a:buFontTx/>
              <a:buChar char="-"/>
            </a:pPr>
            <a:r>
              <a:rPr lang="en-US" dirty="0"/>
              <a:t>Pool attendants must practice to develop and improve perception skills</a:t>
            </a:r>
          </a:p>
          <a:p>
            <a:pPr marL="628650" lvl="1" indent="-171450">
              <a:buFontTx/>
              <a:buChar char="-"/>
            </a:pPr>
            <a:r>
              <a:rPr lang="en-US" dirty="0"/>
              <a:t>Pool attendants must understand the signs of potential trouble, and the characteristic behaviours of those in need of help</a:t>
            </a:r>
          </a:p>
          <a:p>
            <a:pPr marL="628650" lvl="1" indent="-171450">
              <a:buFontTx/>
              <a:buChar char="-"/>
            </a:pPr>
            <a:r>
              <a:rPr lang="en-US" dirty="0"/>
              <a:t>Even if there are only a few people swimming, or they are all in one small area of the pool, pool attendants  must still scan their ENTIRE zone and surround deck.</a:t>
            </a: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2 </a:t>
            </a:r>
            <a:r>
              <a:rPr lang="en-CA" sz="1200" i="1" kern="1200" dirty="0">
                <a:solidFill>
                  <a:schemeClr val="tx1"/>
                </a:solidFill>
                <a:effectLst/>
                <a:latin typeface="+mn-lt"/>
                <a:ea typeface="+mn-ea"/>
                <a:cs typeface="+mn-cs"/>
              </a:rPr>
              <a:t>Accident Prevention: Facility analysis and supervision</a:t>
            </a:r>
            <a:r>
              <a:rPr lang="en-CA" sz="1200" kern="120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43</a:t>
            </a:fld>
            <a:endParaRPr lang="en-US" dirty="0"/>
          </a:p>
        </p:txBody>
      </p:sp>
    </p:spTree>
    <p:extLst>
      <p:ext uri="{BB962C8B-B14F-4D97-AF65-F5344CB8AC3E}">
        <p14:creationId xmlns:p14="http://schemas.microsoft.com/office/powerpoint/2010/main" val="33456252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 scenarios to practice and evaluate scanning techniques and observation skills. Ask candidates to describe what they are seeing as they scan. Rescue response is not a requirement of this item.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a manikin to teach scanning of the pool bottom.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Designated supervision zone means the specific area for which the pool attendant has been assigned supervisory responsibility. The designated supervision zone may or may not include the wading pool deck or a section of deck.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 pool attendant should be able to effectively scan his or her assigned zone within a window of 10 to 30 seconds.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Speed of recognition depends on a variety of factors including size of the scanning zone; area of activity; bather load; facility design. </a:t>
            </a: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0" indent="0">
              <a:buFontTx/>
              <a:buNone/>
            </a:pPr>
            <a:r>
              <a:rPr lang="en-US" b="1" dirty="0"/>
              <a:t>What Instructors should know: </a:t>
            </a:r>
            <a:r>
              <a:rPr lang="en-US" dirty="0"/>
              <a:t>Effective scanning assumes that pool attendants can see the entire area, that they know what they are looking for, and that they will recognize it when the see it</a:t>
            </a:r>
          </a:p>
          <a:p>
            <a:pPr marL="628650" lvl="1" indent="-171450">
              <a:buFontTx/>
              <a:buChar char="-"/>
            </a:pPr>
            <a:r>
              <a:rPr lang="en-US" dirty="0"/>
              <a:t>Pool attendants must be positioned with clear, unobstructed sight lines</a:t>
            </a:r>
          </a:p>
          <a:p>
            <a:pPr marL="628650" lvl="1" indent="-171450">
              <a:buFontTx/>
              <a:buChar char="-"/>
            </a:pPr>
            <a:r>
              <a:rPr lang="en-US" dirty="0"/>
              <a:t>Pool attendants must move to counteract patron interference (especially in ground-level supervision)</a:t>
            </a:r>
          </a:p>
          <a:p>
            <a:pPr marL="628650" lvl="1" indent="-171450">
              <a:buFontTx/>
              <a:buChar char="-"/>
            </a:pPr>
            <a:r>
              <a:rPr lang="en-US" dirty="0"/>
              <a:t>Pool attendants must take steps to minimize the effect of reflection or glare (eg. Change position, use polarized sunglasses)</a:t>
            </a:r>
          </a:p>
          <a:p>
            <a:pPr marL="628650" lvl="1" indent="-171450">
              <a:buFontTx/>
              <a:buChar char="-"/>
            </a:pPr>
            <a:r>
              <a:rPr lang="en-US" dirty="0"/>
              <a:t>Pool attendants scanning strategy must compensate for an inability to see below the surface and for distance from patron activity </a:t>
            </a:r>
          </a:p>
          <a:p>
            <a:pPr marL="628650" lvl="1" indent="-171450">
              <a:buFontTx/>
              <a:buChar char="-"/>
            </a:pPr>
            <a:r>
              <a:rPr lang="en-US" dirty="0"/>
              <a:t>Pool attendants must practice to develop and improve perception skills</a:t>
            </a:r>
          </a:p>
          <a:p>
            <a:pPr marL="628650" lvl="1" indent="-171450">
              <a:buFontTx/>
              <a:buChar char="-"/>
            </a:pPr>
            <a:r>
              <a:rPr lang="en-US" dirty="0"/>
              <a:t>Pool attendants must understand the signs of potential trouble, and the characteristic behaviours of those in need of help</a:t>
            </a:r>
          </a:p>
          <a:p>
            <a:pPr marL="628650" lvl="1" indent="-171450">
              <a:buFontTx/>
              <a:buChar char="-"/>
            </a:pPr>
            <a:r>
              <a:rPr lang="en-US" dirty="0"/>
              <a:t>Even if there are only a few people swimming, or they are all in one small area of the pool, pool attendants  must still scan their ENTIRE zone and surround deck.</a:t>
            </a: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2 </a:t>
            </a:r>
            <a:r>
              <a:rPr lang="en-CA" sz="1200" i="1" kern="1200" dirty="0">
                <a:solidFill>
                  <a:schemeClr val="tx1"/>
                </a:solidFill>
                <a:effectLst/>
                <a:latin typeface="+mn-lt"/>
                <a:ea typeface="+mn-ea"/>
                <a:cs typeface="+mn-cs"/>
              </a:rPr>
              <a:t>Accident Prevention: Facility analysis and supervision</a:t>
            </a:r>
            <a:r>
              <a:rPr lang="en-CA" sz="1200" kern="120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44</a:t>
            </a:fld>
            <a:endParaRPr lang="en-US" dirty="0"/>
          </a:p>
        </p:txBody>
      </p:sp>
    </p:spTree>
    <p:extLst>
      <p:ext uri="{BB962C8B-B14F-4D97-AF65-F5344CB8AC3E}">
        <p14:creationId xmlns:p14="http://schemas.microsoft.com/office/powerpoint/2010/main" val="1984688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 scenarios to practice and evaluate scanning techniques and observation skills. Ask candidates to describe what they are seeing as they scan. Rescue response is not a requirement of this item.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a manikin to teach scanning of the pool bottom.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Designated supervision zone means the specific area for which the pool attendant has been assigned supervisory responsibility. The designated supervision zone may or may not include the wading pool deck or a section of deck.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 pool attendant should be able to effectively scan his or her assigned zone within a window of 10 to 30 seconds.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Speed of recognition depends on a variety of factors including size of the scanning zone; area of activity; bather load; facility design. </a:t>
            </a: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0" indent="0">
              <a:buFontTx/>
              <a:buNone/>
            </a:pPr>
            <a:r>
              <a:rPr lang="en-US" b="1" dirty="0"/>
              <a:t>What Instructors should know: </a:t>
            </a:r>
            <a:r>
              <a:rPr lang="en-US" dirty="0"/>
              <a:t>Effective scanning assumes that pool attendants can see the entire area, that they know what they are looking for, and that they will recognize it when the see it</a:t>
            </a:r>
          </a:p>
          <a:p>
            <a:pPr marL="628650" lvl="1" indent="-171450">
              <a:buFontTx/>
              <a:buChar char="-"/>
            </a:pPr>
            <a:r>
              <a:rPr lang="en-US" dirty="0"/>
              <a:t>Pool attendants must be positioned with clear, unobstructed sight lines</a:t>
            </a:r>
          </a:p>
          <a:p>
            <a:pPr marL="628650" lvl="1" indent="-171450">
              <a:buFontTx/>
              <a:buChar char="-"/>
            </a:pPr>
            <a:r>
              <a:rPr lang="en-US" dirty="0"/>
              <a:t>Pool attendants must move to counteract patron interference (especially in ground-level supervision)</a:t>
            </a:r>
          </a:p>
          <a:p>
            <a:pPr marL="628650" lvl="1" indent="-171450">
              <a:buFontTx/>
              <a:buChar char="-"/>
            </a:pPr>
            <a:r>
              <a:rPr lang="en-US" dirty="0"/>
              <a:t>Pool attendants must take steps to minimize the effect of reflection or glare (eg. Change position, use polarized sunglasses)</a:t>
            </a:r>
          </a:p>
          <a:p>
            <a:pPr marL="628650" lvl="1" indent="-171450">
              <a:buFontTx/>
              <a:buChar char="-"/>
            </a:pPr>
            <a:r>
              <a:rPr lang="en-US" dirty="0"/>
              <a:t>Pool attendants scanning strategy must compensate for an inability to see below the surface and for distance from patron activity </a:t>
            </a:r>
          </a:p>
          <a:p>
            <a:pPr marL="628650" lvl="1" indent="-171450">
              <a:buFontTx/>
              <a:buChar char="-"/>
            </a:pPr>
            <a:r>
              <a:rPr lang="en-US" dirty="0"/>
              <a:t>Pool attendants must practice to develop and improve perception skills</a:t>
            </a:r>
          </a:p>
          <a:p>
            <a:pPr marL="628650" lvl="1" indent="-171450">
              <a:buFontTx/>
              <a:buChar char="-"/>
            </a:pPr>
            <a:r>
              <a:rPr lang="en-US" dirty="0"/>
              <a:t>Pool attendants must understand the signs of potential trouble, and the characteristic behaviours of those in need of help</a:t>
            </a:r>
          </a:p>
          <a:p>
            <a:pPr marL="628650" lvl="1" indent="-171450">
              <a:buFontTx/>
              <a:buChar char="-"/>
            </a:pPr>
            <a:r>
              <a:rPr lang="en-US" dirty="0"/>
              <a:t>Even if there are only a few people swimming, or they are all in one small area of the pool, pool attendants  must still scan their ENTIRE zone and surround deck.</a:t>
            </a: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2 </a:t>
            </a:r>
            <a:r>
              <a:rPr lang="en-CA" sz="1200" i="1" kern="1200" dirty="0">
                <a:solidFill>
                  <a:schemeClr val="tx1"/>
                </a:solidFill>
                <a:effectLst/>
                <a:latin typeface="+mn-lt"/>
                <a:ea typeface="+mn-ea"/>
                <a:cs typeface="+mn-cs"/>
              </a:rPr>
              <a:t>Accident Prevention: Facility analysis and supervision</a:t>
            </a:r>
            <a:r>
              <a:rPr lang="en-CA" sz="1200" kern="120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45</a:t>
            </a:fld>
            <a:endParaRPr lang="en-US" dirty="0"/>
          </a:p>
        </p:txBody>
      </p:sp>
    </p:spTree>
    <p:extLst>
      <p:ext uri="{BB962C8B-B14F-4D97-AF65-F5344CB8AC3E}">
        <p14:creationId xmlns:p14="http://schemas.microsoft.com/office/powerpoint/2010/main" val="19726885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develop the early-recognition skills necessary to prevent incidents.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intent of this item is to recognize and intervene before an incident occurs. Pool Attendant response should be proactive and timely to prevent the situation from escalating or deteriorating.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appropriate Pool Attendant communication – whether with patrons or with fellow staff members – is always professional and respectful.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Teaching and evaluation may include use of situations, role-playing scenarios, observation exercises, or other practical assignments.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Candidates should not simulate behaviours that will place them at risk.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Refer to </a:t>
            </a:r>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for a list of potential victims, behaviours and characteristics. </a:t>
            </a:r>
          </a:p>
          <a:p>
            <a:r>
              <a:rPr lang="en-CA"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a:t>
            </a:r>
            <a:r>
              <a:rPr lang="en-CA" sz="1200" i="1" kern="1200" dirty="0">
                <a:solidFill>
                  <a:schemeClr val="tx1"/>
                </a:solidFill>
                <a:effectLst/>
                <a:latin typeface="+mn-lt"/>
                <a:ea typeface="+mn-ea"/>
                <a:cs typeface="+mn-cs"/>
              </a:rPr>
              <a:t>2 Accident Prevention; Facility analysis and supervision</a:t>
            </a:r>
            <a:r>
              <a:rPr lang="en-CA" sz="1200" kern="1200" dirty="0">
                <a:solidFill>
                  <a:schemeClr val="tx1"/>
                </a:solidFill>
                <a:effectLst/>
                <a:latin typeface="+mn-lt"/>
                <a:ea typeface="+mn-ea"/>
                <a:cs typeface="+mn-cs"/>
              </a:rPr>
              <a:t>; Chapter 3 </a:t>
            </a:r>
            <a:r>
              <a:rPr lang="en-CA" sz="1200" i="1" kern="1200" dirty="0">
                <a:solidFill>
                  <a:schemeClr val="tx1"/>
                </a:solidFill>
                <a:effectLst/>
                <a:latin typeface="+mn-lt"/>
                <a:ea typeface="+mn-ea"/>
                <a:cs typeface="+mn-cs"/>
              </a:rPr>
              <a:t>Aquatic Emergencies: Recognition and intervention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46</a:t>
            </a:fld>
            <a:endParaRPr lang="en-US" dirty="0"/>
          </a:p>
        </p:txBody>
      </p:sp>
    </p:spTree>
    <p:extLst>
      <p:ext uri="{BB962C8B-B14F-4D97-AF65-F5344CB8AC3E}">
        <p14:creationId xmlns:p14="http://schemas.microsoft.com/office/powerpoint/2010/main" val="5530166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develop the early-recognition skills necessary to prevent incidents.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intent of this item is to recognize and intervene before an incident occurs. Pool attendant response should be proactive and timely to prevent the situation from escalating or deteriorating.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appropriate pool attendant communication – whether with patrons or with fellow staff members – is always professional and respectful.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Teaching and evaluation may include use of situations, role-playing scenarios, observation exercises, or other practical assignments.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Candidates should not simulate behaviours that will place them at risk.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Refer to </a:t>
            </a:r>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for a list of potential victims, behaviours and characteristics. </a:t>
            </a:r>
          </a:p>
          <a:p>
            <a:r>
              <a:rPr lang="en-CA"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a:t>
            </a:r>
            <a:r>
              <a:rPr lang="en-CA" sz="1200" i="1" kern="1200" dirty="0">
                <a:solidFill>
                  <a:schemeClr val="tx1"/>
                </a:solidFill>
                <a:effectLst/>
                <a:latin typeface="+mn-lt"/>
                <a:ea typeface="+mn-ea"/>
                <a:cs typeface="+mn-cs"/>
              </a:rPr>
              <a:t>2 Accident Prevention; Facility analysis and supervision</a:t>
            </a:r>
            <a:r>
              <a:rPr lang="en-CA" sz="1200" kern="1200" dirty="0">
                <a:solidFill>
                  <a:schemeClr val="tx1"/>
                </a:solidFill>
                <a:effectLst/>
                <a:latin typeface="+mn-lt"/>
                <a:ea typeface="+mn-ea"/>
                <a:cs typeface="+mn-cs"/>
              </a:rPr>
              <a:t>; Chapter 3 </a:t>
            </a:r>
            <a:r>
              <a:rPr lang="en-CA" sz="1200" i="1" kern="1200" dirty="0">
                <a:solidFill>
                  <a:schemeClr val="tx1"/>
                </a:solidFill>
                <a:effectLst/>
                <a:latin typeface="+mn-lt"/>
                <a:ea typeface="+mn-ea"/>
                <a:cs typeface="+mn-cs"/>
              </a:rPr>
              <a:t>Aquatic Emergencies: Recognition and intervention </a:t>
            </a:r>
            <a:endParaRPr lang="en-CA"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47</a:t>
            </a:fld>
            <a:endParaRPr lang="en-US" dirty="0"/>
          </a:p>
        </p:txBody>
      </p:sp>
    </p:spTree>
    <p:extLst>
      <p:ext uri="{BB962C8B-B14F-4D97-AF65-F5344CB8AC3E}">
        <p14:creationId xmlns:p14="http://schemas.microsoft.com/office/powerpoint/2010/main" val="31491408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ensure Pool Attendants can apply first aid skills in responding to an injured victim.</a:t>
            </a:r>
          </a:p>
          <a:p>
            <a:r>
              <a:rPr lang="en-CA" sz="1200" kern="1200" dirty="0">
                <a:solidFill>
                  <a:schemeClr val="tx1"/>
                </a:solidFill>
                <a:effectLst/>
                <a:latin typeface="+mn-lt"/>
                <a:ea typeface="+mn-ea"/>
                <a:cs typeface="+mn-cs"/>
              </a:rPr>
              <a:t> </a:t>
            </a:r>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appropriate communication with patrons or with fellow staff members – is always professional and respectful.</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 may demonstrate this item with the assistance of a back-up staff member. Emphasis is on the candidate’s individual skill and ability rather than a team response. Design scenarios to permit each candidate to demonstrate all “Must Sees”.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While the victim may exhibit any of the conditions or injuries dealt with in Standard First Aid or Aquatic Emergency Care, the following are most common in wading pool environments and should be emphasized: cuts and scrapes, heat exhaustion, asthma, diabetes, hyperventilation, seizures, chest pain, and anaphylaxis.</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Canadian Lifesaving Manual; Canadian First Aid Manual</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48</a:t>
            </a:fld>
            <a:endParaRPr lang="en-US" dirty="0"/>
          </a:p>
        </p:txBody>
      </p:sp>
    </p:spTree>
    <p:extLst>
      <p:ext uri="{BB962C8B-B14F-4D97-AF65-F5344CB8AC3E}">
        <p14:creationId xmlns:p14="http://schemas.microsoft.com/office/powerpoint/2010/main" val="3570281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appropriate communication with patrons or with fellow staff members – is always professional and respectful.</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 may demonstrate this item with the assistance of a back-up staff member. Emphasis is on the candidate’s individual skill and ability rather than a team response. Design scenarios to permit each candidate to demonstrate all “Must Sees”.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While the victim may exhibit any of the conditions or injuries dealt with in Standard First Aid or Aquatic Emergency Care, the following are most common in wading pool environments and should be emphasized: cuts and scrapes, heat exhaustion, asthma, diabetes, hyperventilation, seizures, chest pain, and anaphylaxis.</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Canadian Lifesaving Manual; Canadian First Aid Manual</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49</a:t>
            </a:fld>
            <a:endParaRPr lang="en-US" dirty="0"/>
          </a:p>
        </p:txBody>
      </p:sp>
    </p:spTree>
    <p:extLst>
      <p:ext uri="{BB962C8B-B14F-4D97-AF65-F5344CB8AC3E}">
        <p14:creationId xmlns:p14="http://schemas.microsoft.com/office/powerpoint/2010/main" val="308791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introduce the Lifesaving Society and its drowning prevention mission. To acquaint candidates with Lifesaving Society training opportunities.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Lifesaving Society’s mission is to prevent drowning and reduce water-related injury.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Examples of training opportunities available to Pool Attendant holders include: Bronze Star, Bronze Medallion, Bronze Cross (and subsequent National Lifeguard and leadership training), first aid programs; and lifesaving sport programs and competition.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CLM Chapter 1.4 </a:t>
            </a:r>
            <a:r>
              <a:rPr lang="en-CA" sz="1200" i="1" kern="1200" dirty="0">
                <a:solidFill>
                  <a:schemeClr val="tx1"/>
                </a:solidFill>
                <a:effectLst/>
                <a:latin typeface="+mn-lt"/>
                <a:ea typeface="+mn-ea"/>
                <a:cs typeface="+mn-cs"/>
              </a:rPr>
              <a:t>What is the Royal Life Saving Society Canada?</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5</a:t>
            </a:fld>
            <a:endParaRPr lang="en-US"/>
          </a:p>
        </p:txBody>
      </p:sp>
    </p:spTree>
    <p:extLst>
      <p:ext uri="{BB962C8B-B14F-4D97-AF65-F5344CB8AC3E}">
        <p14:creationId xmlns:p14="http://schemas.microsoft.com/office/powerpoint/2010/main" val="8626425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appropriate communication with patrons or with fellow staff members – is always professional and respectful.</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 may demonstrate this item with the assistance of a back-up staff member. Emphasis is on the candidate’s individual skill and ability rather than a team response. Design scenarios to permit each candidate to demonstrate all “Must Sees”.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While the victim may exhibit any of the conditions or injuries dealt with in Standard First Aid or Aquatic Emergency Care, the following are most common in wading pool environments and should be emphasized: cuts and scrapes, heat exhaustion, asthma, diabetes, hyperventilation, seizures, chest pain, and anaphylaxis.</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Canadian Lifesaving Manual; Canadian First Aid Manual</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50</a:t>
            </a:fld>
            <a:endParaRPr lang="en-US" dirty="0"/>
          </a:p>
        </p:txBody>
      </p:sp>
    </p:spTree>
    <p:extLst>
      <p:ext uri="{BB962C8B-B14F-4D97-AF65-F5344CB8AC3E}">
        <p14:creationId xmlns:p14="http://schemas.microsoft.com/office/powerpoint/2010/main" val="42784772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appropriate communication with patrons or with fellow staff members – is always professional and respectful.</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 may demonstrate this item with the assistance of a back-up staff member. Emphasis is on the candidate’s individual skill and ability rather than a team response. Design scenarios to permit each candidate to demonstrate all “Must Sees”.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While the victim may exhibit any of the conditions or injuries dealt with in Standard First Aid or Aquatic Emergency Care, the following are most common in wading pool environments and should be emphasized: cuts and scrapes, heat exhaustion, asthma, diabetes, hyperventilation, seizures, chest pain, and anaphylaxis.</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Canadian Lifesaving Manual; Canadian First Aid Manual</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51</a:t>
            </a:fld>
            <a:endParaRPr lang="en-US" dirty="0"/>
          </a:p>
        </p:txBody>
      </p:sp>
    </p:spTree>
    <p:extLst>
      <p:ext uri="{BB962C8B-B14F-4D97-AF65-F5344CB8AC3E}">
        <p14:creationId xmlns:p14="http://schemas.microsoft.com/office/powerpoint/2010/main" val="18664056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appropriate communication with patrons or with fellow staff members – is always professional and respectful.</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 may demonstrate this item with the assistance of a back-up staff member. Emphasis is on the candidate’s individual skill and ability rather than a team response. Design scenarios to permit each candidate to demonstrate all “Must Sees”.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While the victim may exhibit any of the conditions or injuries dealt with in Standard First Aid or Aquatic Emergency Care, the following are most common in wading pool environments and should be emphasized: cuts and scrapes, heat exhaustion, asthma, diabetes, hyperventilation, seizures, chest pain, and anaphylaxis.</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Canadian Lifesaving Manual; Canadian First Aid Manual</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52</a:t>
            </a:fld>
            <a:endParaRPr lang="en-US" dirty="0"/>
          </a:p>
        </p:txBody>
      </p:sp>
    </p:spTree>
    <p:extLst>
      <p:ext uri="{BB962C8B-B14F-4D97-AF65-F5344CB8AC3E}">
        <p14:creationId xmlns:p14="http://schemas.microsoft.com/office/powerpoint/2010/main" val="34800888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appropriate communication with patrons or with fellow staff members – is always professional and respectful.</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 may demonstrate this item with the assistance of a back-up staff member. Emphasis is on the candidate’s individual skill and ability rather than a team response. Design scenarios to permit each candidate to demonstrate all “Must Sees”.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While the victim may exhibit any of the conditions or injuries dealt with in Standard First Aid or Aquatic Emergency Care, the following are most common in wading pool environments and should be emphasized: cuts and scrapes, heat exhaustion, asthma, diabetes, hyperventilation, seizures, chest pain, and anaphylaxis.</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Canadian Lifesaving Manual; Canadian First Aid Manual</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53</a:t>
            </a:fld>
            <a:endParaRPr lang="en-US" dirty="0"/>
          </a:p>
        </p:txBody>
      </p:sp>
    </p:spTree>
    <p:extLst>
      <p:ext uri="{BB962C8B-B14F-4D97-AF65-F5344CB8AC3E}">
        <p14:creationId xmlns:p14="http://schemas.microsoft.com/office/powerpoint/2010/main" val="11915725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To prevent loss of life in an aquatic emergency with minimum risk to the rescuer.</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Realistic victim simulation will assist in accurate rescuer recognition and appropriate response.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Barrier devices such as disposable gloves and pocket masks may be used if available.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Rescuers are not required to perform unassisted removals. Bystanders are untrained. Review safe lifting techniques with candidates.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of bystanders involves clear identification of the bystanders being recruited, effective two-way communication, clear directions for bystander tasks, and confirmation of understanding.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 performs assessment on victim and switches to manikin when ready to perform CPR.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Candidates should have a basic understanding of critical incident stress and its implication for them as rescuers. </a:t>
            </a:r>
          </a:p>
          <a:p>
            <a:r>
              <a:rPr lang="en-CA"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CLM Chapter 4 </a:t>
            </a:r>
            <a:r>
              <a:rPr lang="en-CA" sz="1200" i="1" kern="1200" dirty="0">
                <a:solidFill>
                  <a:schemeClr val="tx1"/>
                </a:solidFill>
                <a:effectLst/>
                <a:latin typeface="+mn-lt"/>
                <a:ea typeface="+mn-ea"/>
                <a:cs typeface="+mn-cs"/>
              </a:rPr>
              <a:t>The Rescue of Others</a:t>
            </a:r>
            <a:r>
              <a:rPr lang="en-CA" sz="1200" kern="1200" dirty="0">
                <a:solidFill>
                  <a:schemeClr val="tx1"/>
                </a:solidFill>
                <a:effectLst/>
                <a:latin typeface="+mn-lt"/>
                <a:ea typeface="+mn-ea"/>
                <a:cs typeface="+mn-cs"/>
              </a:rPr>
              <a:t>; Chapter 6.6 </a:t>
            </a:r>
            <a:r>
              <a:rPr lang="en-CA" sz="1200" i="1" kern="1200" dirty="0">
                <a:solidFill>
                  <a:schemeClr val="tx1"/>
                </a:solidFill>
                <a:effectLst/>
                <a:latin typeface="+mn-lt"/>
                <a:ea typeface="+mn-ea"/>
                <a:cs typeface="+mn-cs"/>
              </a:rPr>
              <a:t>Conduct the Secondary Assessment (Personal Safety in Assessments);</a:t>
            </a:r>
            <a:r>
              <a:rPr lang="en-CA" sz="1200" kern="1200" dirty="0">
                <a:solidFill>
                  <a:schemeClr val="tx1"/>
                </a:solidFill>
                <a:effectLst/>
                <a:latin typeface="+mn-lt"/>
                <a:ea typeface="+mn-ea"/>
                <a:cs typeface="+mn-cs"/>
              </a:rPr>
              <a:t> Chapter 7 </a:t>
            </a:r>
            <a:r>
              <a:rPr lang="en-CA" sz="1200" i="1" kern="1200" dirty="0">
                <a:solidFill>
                  <a:schemeClr val="tx1"/>
                </a:solidFill>
                <a:effectLst/>
                <a:latin typeface="+mn-lt"/>
                <a:ea typeface="+mn-ea"/>
                <a:cs typeface="+mn-cs"/>
              </a:rPr>
              <a:t>Lifesaving Priorities: the ABCs;</a:t>
            </a:r>
            <a:r>
              <a:rPr lang="en-CA" sz="1200" kern="1200" dirty="0">
                <a:solidFill>
                  <a:schemeClr val="tx1"/>
                </a:solidFill>
                <a:effectLst/>
                <a:latin typeface="+mn-lt"/>
                <a:ea typeface="+mn-ea"/>
                <a:cs typeface="+mn-cs"/>
              </a:rPr>
              <a:t> Appendix A </a:t>
            </a:r>
            <a:r>
              <a:rPr lang="en-CA" sz="1200" i="1" kern="1200" dirty="0">
                <a:solidFill>
                  <a:schemeClr val="tx1"/>
                </a:solidFill>
                <a:effectLst/>
                <a:latin typeface="+mn-lt"/>
                <a:ea typeface="+mn-ea"/>
                <a:cs typeface="+mn-cs"/>
              </a:rPr>
              <a:t>Stress Reactions to Rescues.</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54</a:t>
            </a:fld>
            <a:endParaRPr lang="en-US" dirty="0"/>
          </a:p>
        </p:txBody>
      </p:sp>
    </p:spTree>
    <p:extLst>
      <p:ext uri="{BB962C8B-B14F-4D97-AF65-F5344CB8AC3E}">
        <p14:creationId xmlns:p14="http://schemas.microsoft.com/office/powerpoint/2010/main" val="26702504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To prevent loss of life in an aquatic emergency with minimum risk to the rescuer.</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Realistic victim simulation will assist in accurate rescuer recognition and appropriate response.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Barrier devices such as disposable gloves and pocket masks may be used if available.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Rescuers are not required to perform unassisted removals. Bystanders are untrained. Review safe lifting techniques with candidates.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of bystanders involves clear identification of the bystanders being recruited, effective two-way communication, clear directions for bystander tasks, and confirmation of understanding.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 performs assessment on victim and switches to manikin when ready to perform CPR.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Candidates should have a basic understanding of critical incident stress and its implication for them as rescuers. </a:t>
            </a:r>
          </a:p>
          <a:p>
            <a:r>
              <a:rPr lang="en-CA"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CLM Chapter 4 </a:t>
            </a:r>
            <a:r>
              <a:rPr lang="en-CA" sz="1200" i="1" kern="1200" dirty="0">
                <a:solidFill>
                  <a:schemeClr val="tx1"/>
                </a:solidFill>
                <a:effectLst/>
                <a:latin typeface="+mn-lt"/>
                <a:ea typeface="+mn-ea"/>
                <a:cs typeface="+mn-cs"/>
              </a:rPr>
              <a:t>The Rescue of Others</a:t>
            </a:r>
            <a:r>
              <a:rPr lang="en-CA" sz="1200" kern="1200" dirty="0">
                <a:solidFill>
                  <a:schemeClr val="tx1"/>
                </a:solidFill>
                <a:effectLst/>
                <a:latin typeface="+mn-lt"/>
                <a:ea typeface="+mn-ea"/>
                <a:cs typeface="+mn-cs"/>
              </a:rPr>
              <a:t>; Chapter 6.6 </a:t>
            </a:r>
            <a:r>
              <a:rPr lang="en-CA" sz="1200" i="1" kern="1200" dirty="0">
                <a:solidFill>
                  <a:schemeClr val="tx1"/>
                </a:solidFill>
                <a:effectLst/>
                <a:latin typeface="+mn-lt"/>
                <a:ea typeface="+mn-ea"/>
                <a:cs typeface="+mn-cs"/>
              </a:rPr>
              <a:t>Conduct the Secondary Assessment (Personal Safety in Assessments);</a:t>
            </a:r>
            <a:r>
              <a:rPr lang="en-CA" sz="1200" kern="1200" dirty="0">
                <a:solidFill>
                  <a:schemeClr val="tx1"/>
                </a:solidFill>
                <a:effectLst/>
                <a:latin typeface="+mn-lt"/>
                <a:ea typeface="+mn-ea"/>
                <a:cs typeface="+mn-cs"/>
              </a:rPr>
              <a:t> Chapter 7 </a:t>
            </a:r>
            <a:r>
              <a:rPr lang="en-CA" sz="1200" i="1" kern="1200" dirty="0">
                <a:solidFill>
                  <a:schemeClr val="tx1"/>
                </a:solidFill>
                <a:effectLst/>
                <a:latin typeface="+mn-lt"/>
                <a:ea typeface="+mn-ea"/>
                <a:cs typeface="+mn-cs"/>
              </a:rPr>
              <a:t>Lifesaving Priorities: the ABCs;</a:t>
            </a:r>
            <a:r>
              <a:rPr lang="en-CA" sz="1200" kern="1200" dirty="0">
                <a:solidFill>
                  <a:schemeClr val="tx1"/>
                </a:solidFill>
                <a:effectLst/>
                <a:latin typeface="+mn-lt"/>
                <a:ea typeface="+mn-ea"/>
                <a:cs typeface="+mn-cs"/>
              </a:rPr>
              <a:t> Appendix A </a:t>
            </a:r>
            <a:r>
              <a:rPr lang="en-CA" sz="1200" i="1" kern="1200" dirty="0">
                <a:solidFill>
                  <a:schemeClr val="tx1"/>
                </a:solidFill>
                <a:effectLst/>
                <a:latin typeface="+mn-lt"/>
                <a:ea typeface="+mn-ea"/>
                <a:cs typeface="+mn-cs"/>
              </a:rPr>
              <a:t>Stress Reactions to Rescues.</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55</a:t>
            </a:fld>
            <a:endParaRPr lang="en-US" dirty="0"/>
          </a:p>
        </p:txBody>
      </p:sp>
    </p:spTree>
    <p:extLst>
      <p:ext uri="{BB962C8B-B14F-4D97-AF65-F5344CB8AC3E}">
        <p14:creationId xmlns:p14="http://schemas.microsoft.com/office/powerpoint/2010/main" val="13037132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56</a:t>
            </a:fld>
            <a:endParaRPr lang="en-US" dirty="0"/>
          </a:p>
        </p:txBody>
      </p:sp>
    </p:spTree>
    <p:extLst>
      <p:ext uri="{BB962C8B-B14F-4D97-AF65-F5344CB8AC3E}">
        <p14:creationId xmlns:p14="http://schemas.microsoft.com/office/powerpoint/2010/main" val="19091785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57</a:t>
            </a:fld>
            <a:endParaRPr lang="en-US" dirty="0"/>
          </a:p>
        </p:txBody>
      </p:sp>
    </p:spTree>
    <p:extLst>
      <p:ext uri="{BB962C8B-B14F-4D97-AF65-F5344CB8AC3E}">
        <p14:creationId xmlns:p14="http://schemas.microsoft.com/office/powerpoint/2010/main" val="2911138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introduce the Lifesaving Society and its drowning prevention mission. To acquaint candidates with Lifesaving Society training opportunities.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Lifesaving Society’s mission is to prevent drowning and reduce water-related injury.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Examples of training opportunities available to Pool Attendant holders include: Bronze Star, Bronze Medallion, Bronze Cross (and subsequent National Lifeguard and leadership training), first aid programs; and lifesaving sport programs and competition.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CLM Chapter 1.4 </a:t>
            </a:r>
            <a:r>
              <a:rPr lang="en-CA" sz="1200" i="1" kern="1200" dirty="0">
                <a:solidFill>
                  <a:schemeClr val="tx1"/>
                </a:solidFill>
                <a:effectLst/>
                <a:latin typeface="+mn-lt"/>
                <a:ea typeface="+mn-ea"/>
                <a:cs typeface="+mn-cs"/>
              </a:rPr>
              <a:t>What is the Royal Life Saving Society Canada?</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6</a:t>
            </a:fld>
            <a:endParaRPr lang="en-US"/>
          </a:p>
        </p:txBody>
      </p:sp>
    </p:spTree>
    <p:extLst>
      <p:ext uri="{BB962C8B-B14F-4D97-AF65-F5344CB8AC3E}">
        <p14:creationId xmlns:p14="http://schemas.microsoft.com/office/powerpoint/2010/main" val="533717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introduce the Lifesaving Society and its drowning prevention mission. To acquaint candidates with Lifesaving Society training opportunities.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Lifesaving Society’s mission is to prevent drowning and reduce water-related injury.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Examples of training opportunities available to Pool Attendant holders include: Bronze Star, Bronze Medallion, Bronze Cross (and subsequent National Lifeguard and leadership training), first aid programs; and lifesaving sport programs and competition.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CLM Chapter 1.4 </a:t>
            </a:r>
            <a:r>
              <a:rPr lang="en-CA" sz="1200" i="1" kern="1200" dirty="0">
                <a:solidFill>
                  <a:schemeClr val="tx1"/>
                </a:solidFill>
                <a:effectLst/>
                <a:latin typeface="+mn-lt"/>
                <a:ea typeface="+mn-ea"/>
                <a:cs typeface="+mn-cs"/>
              </a:rPr>
              <a:t>What is the Royal Life Saving Society Canada?</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7</a:t>
            </a:fld>
            <a:endParaRPr lang="en-US"/>
          </a:p>
        </p:txBody>
      </p:sp>
    </p:spTree>
    <p:extLst>
      <p:ext uri="{BB962C8B-B14F-4D97-AF65-F5344CB8AC3E}">
        <p14:creationId xmlns:p14="http://schemas.microsoft.com/office/powerpoint/2010/main" val="859493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To ensure that Pool Attendants understand their role and obligations and the principles and practices inherent in their job.</a:t>
            </a:r>
            <a:endParaRPr lang="en-CA" sz="1200" kern="1200" dirty="0">
              <a:solidFill>
                <a:schemeClr val="tx1"/>
              </a:solidFill>
              <a:effectLst/>
              <a:latin typeface="+mn-lt"/>
              <a:ea typeface="+mn-ea"/>
              <a:cs typeface="+mn-cs"/>
            </a:endParaRP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In the Lifesaving Society’s training program, theoretical knowledge is best measured during practical items when performance alone often reveals the extent of the candidate’s knowledge and understanding. A separate evaluation of knowledge may be required for material not easily integrated into the test items.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oral evaluation and learning activities to test this knowledge – not written tests. (Written tests and homework assignments may be used as learning/teaching tools, but may not be used to evaluate a candidate’s knowledge.) Use question and answer techniques to clarify candidate performance. Base questions on </a:t>
            </a:r>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and the </a:t>
            </a:r>
            <a:r>
              <a:rPr lang="en-CA" sz="1200" i="1" kern="1200" dirty="0">
                <a:solidFill>
                  <a:schemeClr val="tx1"/>
                </a:solidFill>
                <a:effectLst/>
                <a:latin typeface="+mn-lt"/>
                <a:ea typeface="+mn-ea"/>
                <a:cs typeface="+mn-cs"/>
              </a:rPr>
              <a:t>Canadian Lifesaving Manual</a:t>
            </a:r>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t>
            </a:r>
            <a:r>
              <a:rPr lang="en-CA" sz="1200" i="1" kern="1200" dirty="0">
                <a:solidFill>
                  <a:schemeClr val="tx1"/>
                </a:solidFill>
                <a:effectLst/>
                <a:latin typeface="+mn-lt"/>
                <a:ea typeface="+mn-ea"/>
                <a:cs typeface="+mn-cs"/>
              </a:rPr>
              <a:t>Canadian Lifesaving Manual; Canadian First Aid Manual</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See also relevant provincial/territorial workplace health and safety regulations.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8</a:t>
            </a:fld>
            <a:endParaRPr lang="en-US"/>
          </a:p>
        </p:txBody>
      </p:sp>
    </p:spTree>
    <p:extLst>
      <p:ext uri="{BB962C8B-B14F-4D97-AF65-F5344CB8AC3E}">
        <p14:creationId xmlns:p14="http://schemas.microsoft.com/office/powerpoint/2010/main" val="1330725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In the Lifesaving Society’s training program, theoretical knowledge is best measured during practical items when performance alone often reveals the extent of the candidate’s knowledge and understanding. A separate evaluation of knowledge may be required for material not easily integrated into the test items.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oral evaluation and learning activities to test this knowledge – not written tests. (Written tests and homework assignments may be used as learning/teaching tools, but may not be used to evaluate a candidate’s knowledge.) Use question and answer techniques to clarify candidate performance. Base questions on </a:t>
            </a:r>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and the </a:t>
            </a:r>
            <a:r>
              <a:rPr lang="en-CA" sz="1200" i="1" kern="1200" dirty="0">
                <a:solidFill>
                  <a:schemeClr val="tx1"/>
                </a:solidFill>
                <a:effectLst/>
                <a:latin typeface="+mn-lt"/>
                <a:ea typeface="+mn-ea"/>
                <a:cs typeface="+mn-cs"/>
              </a:rPr>
              <a:t>Canadian Lifesaving Manual</a:t>
            </a:r>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t>
            </a:r>
            <a:r>
              <a:rPr lang="en-CA" sz="1200" i="1" kern="1200" dirty="0">
                <a:solidFill>
                  <a:schemeClr val="tx1"/>
                </a:solidFill>
                <a:effectLst/>
                <a:latin typeface="+mn-lt"/>
                <a:ea typeface="+mn-ea"/>
                <a:cs typeface="+mn-cs"/>
              </a:rPr>
              <a:t>Canadian Lifesaving Manual; Canadian First Aid Manual</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See also relevant provincial/territorial workplace health and safety regulations.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9</a:t>
            </a:fld>
            <a:endParaRPr lang="en-US"/>
          </a:p>
        </p:txBody>
      </p:sp>
    </p:spTree>
    <p:extLst>
      <p:ext uri="{BB962C8B-B14F-4D97-AF65-F5344CB8AC3E}">
        <p14:creationId xmlns:p14="http://schemas.microsoft.com/office/powerpoint/2010/main" val="3506162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A29D-6382-7A48-931D-3235884360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03B7BA-9C40-E840-BD5E-FE4004426C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1D5BF4-A033-C14E-A061-DA714D311BB1}"/>
              </a:ext>
            </a:extLst>
          </p:cNvPr>
          <p:cNvSpPr>
            <a:spLocks noGrp="1"/>
          </p:cNvSpPr>
          <p:nvPr>
            <p:ph type="dt" sz="half" idx="10"/>
          </p:nvPr>
        </p:nvSpPr>
        <p:spPr/>
        <p:txBody>
          <a:bodyPr/>
          <a:lstStyle/>
          <a:p>
            <a:fld id="{172983BB-26E1-BB40-B58B-B8D27F8E9C57}" type="datetimeFigureOut">
              <a:rPr lang="en-US" smtClean="0"/>
              <a:t>2024-11-27</a:t>
            </a:fld>
            <a:endParaRPr lang="en-US" dirty="0"/>
          </a:p>
        </p:txBody>
      </p:sp>
      <p:sp>
        <p:nvSpPr>
          <p:cNvPr id="5" name="Footer Placeholder 4">
            <a:extLst>
              <a:ext uri="{FF2B5EF4-FFF2-40B4-BE49-F238E27FC236}">
                <a16:creationId xmlns:a16="http://schemas.microsoft.com/office/drawing/2014/main" id="{3F65AA66-8534-CF48-8DAC-A5DAE26AF5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A5F8A-DB75-4345-81BA-E1E78486DFEE}"/>
              </a:ext>
            </a:extLst>
          </p:cNvPr>
          <p:cNvSpPr>
            <a:spLocks noGrp="1"/>
          </p:cNvSpPr>
          <p:nvPr>
            <p:ph type="sldNum" sz="quarter" idx="12"/>
          </p:nvPr>
        </p:nvSpPr>
        <p:spPr/>
        <p:txBody>
          <a:bodyPr/>
          <a:lstStyle/>
          <a:p>
            <a:fld id="{476B484F-AAC8-404C-8419-C07E8B8569A7}" type="slidenum">
              <a:rPr lang="en-US" smtClean="0"/>
              <a:t>‹#›</a:t>
            </a:fld>
            <a:endParaRPr lang="en-US" dirty="0"/>
          </a:p>
        </p:txBody>
      </p:sp>
    </p:spTree>
    <p:extLst>
      <p:ext uri="{BB962C8B-B14F-4D97-AF65-F5344CB8AC3E}">
        <p14:creationId xmlns:p14="http://schemas.microsoft.com/office/powerpoint/2010/main" val="83917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FC13F-1073-C147-B543-85130CCCE6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9B342B-52EC-B54F-9677-8E490390E9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97728E-DFD6-4A4B-9DA4-127189F2268F}"/>
              </a:ext>
            </a:extLst>
          </p:cNvPr>
          <p:cNvSpPr>
            <a:spLocks noGrp="1"/>
          </p:cNvSpPr>
          <p:nvPr>
            <p:ph type="dt" sz="half" idx="10"/>
          </p:nvPr>
        </p:nvSpPr>
        <p:spPr/>
        <p:txBody>
          <a:bodyPr/>
          <a:lstStyle/>
          <a:p>
            <a:fld id="{172983BB-26E1-BB40-B58B-B8D27F8E9C57}" type="datetimeFigureOut">
              <a:rPr lang="en-US" smtClean="0"/>
              <a:t>2024-11-27</a:t>
            </a:fld>
            <a:endParaRPr lang="en-US" dirty="0"/>
          </a:p>
        </p:txBody>
      </p:sp>
      <p:sp>
        <p:nvSpPr>
          <p:cNvPr id="5" name="Footer Placeholder 4">
            <a:extLst>
              <a:ext uri="{FF2B5EF4-FFF2-40B4-BE49-F238E27FC236}">
                <a16:creationId xmlns:a16="http://schemas.microsoft.com/office/drawing/2014/main" id="{45002A8D-4427-D246-AD8E-E6D84FE171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1A64BD-8FDA-584F-A192-16BC53489E3A}"/>
              </a:ext>
            </a:extLst>
          </p:cNvPr>
          <p:cNvSpPr>
            <a:spLocks noGrp="1"/>
          </p:cNvSpPr>
          <p:nvPr>
            <p:ph type="sldNum" sz="quarter" idx="12"/>
          </p:nvPr>
        </p:nvSpPr>
        <p:spPr/>
        <p:txBody>
          <a:bodyPr/>
          <a:lstStyle/>
          <a:p>
            <a:fld id="{476B484F-AAC8-404C-8419-C07E8B8569A7}" type="slidenum">
              <a:rPr lang="en-US" smtClean="0"/>
              <a:t>‹#›</a:t>
            </a:fld>
            <a:endParaRPr lang="en-US" dirty="0"/>
          </a:p>
        </p:txBody>
      </p:sp>
    </p:spTree>
    <p:extLst>
      <p:ext uri="{BB962C8B-B14F-4D97-AF65-F5344CB8AC3E}">
        <p14:creationId xmlns:p14="http://schemas.microsoft.com/office/powerpoint/2010/main" val="4150029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0C0438-D3E5-F34D-AF0E-E20932FB24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CF7408-26AE-A245-9B13-00F1AF4E93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D862E0-8D92-E94E-A823-043DE775154A}"/>
              </a:ext>
            </a:extLst>
          </p:cNvPr>
          <p:cNvSpPr>
            <a:spLocks noGrp="1"/>
          </p:cNvSpPr>
          <p:nvPr>
            <p:ph type="dt" sz="half" idx="10"/>
          </p:nvPr>
        </p:nvSpPr>
        <p:spPr/>
        <p:txBody>
          <a:bodyPr/>
          <a:lstStyle/>
          <a:p>
            <a:fld id="{172983BB-26E1-BB40-B58B-B8D27F8E9C57}" type="datetimeFigureOut">
              <a:rPr lang="en-US" smtClean="0"/>
              <a:t>2024-11-27</a:t>
            </a:fld>
            <a:endParaRPr lang="en-US" dirty="0"/>
          </a:p>
        </p:txBody>
      </p:sp>
      <p:sp>
        <p:nvSpPr>
          <p:cNvPr id="5" name="Footer Placeholder 4">
            <a:extLst>
              <a:ext uri="{FF2B5EF4-FFF2-40B4-BE49-F238E27FC236}">
                <a16:creationId xmlns:a16="http://schemas.microsoft.com/office/drawing/2014/main" id="{14F3A7A3-F09E-BE4F-983D-5BBD960A12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4B0F05-DE41-6C46-BB41-980DCE964707}"/>
              </a:ext>
            </a:extLst>
          </p:cNvPr>
          <p:cNvSpPr>
            <a:spLocks noGrp="1"/>
          </p:cNvSpPr>
          <p:nvPr>
            <p:ph type="sldNum" sz="quarter" idx="12"/>
          </p:nvPr>
        </p:nvSpPr>
        <p:spPr/>
        <p:txBody>
          <a:bodyPr/>
          <a:lstStyle/>
          <a:p>
            <a:fld id="{476B484F-AAC8-404C-8419-C07E8B8569A7}" type="slidenum">
              <a:rPr lang="en-US" smtClean="0"/>
              <a:t>‹#›</a:t>
            </a:fld>
            <a:endParaRPr lang="en-US" dirty="0"/>
          </a:p>
        </p:txBody>
      </p:sp>
    </p:spTree>
    <p:extLst>
      <p:ext uri="{BB962C8B-B14F-4D97-AF65-F5344CB8AC3E}">
        <p14:creationId xmlns:p14="http://schemas.microsoft.com/office/powerpoint/2010/main" val="2701735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57DE97-2E7D-29D1-9CF2-73DEC6A190E5}"/>
              </a:ext>
            </a:extLst>
          </p:cNvPr>
          <p:cNvSpPr/>
          <p:nvPr userDrawn="1"/>
        </p:nvSpPr>
        <p:spPr>
          <a:xfrm>
            <a:off x="0" y="0"/>
            <a:ext cx="12192000" cy="1554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F1340B-D4C3-5B49-A111-738EDE8EE549}"/>
              </a:ext>
            </a:extLst>
          </p:cNvPr>
          <p:cNvSpPr>
            <a:spLocks noGrp="1"/>
          </p:cNvSpPr>
          <p:nvPr>
            <p:ph type="title"/>
          </p:nvPr>
        </p:nvSpPr>
        <p:spPr>
          <a:xfrm>
            <a:off x="385763" y="207581"/>
            <a:ext cx="10968037" cy="118969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88220D-A306-D945-96C0-D2E22A9C4E56}"/>
              </a:ext>
            </a:extLst>
          </p:cNvPr>
          <p:cNvSpPr>
            <a:spLocks noGrp="1"/>
          </p:cNvSpPr>
          <p:nvPr>
            <p:ph idx="1"/>
          </p:nvPr>
        </p:nvSpPr>
        <p:spPr>
          <a:xfrm>
            <a:off x="385763" y="1734207"/>
            <a:ext cx="10968037" cy="4442756"/>
          </a:xfrm>
        </p:spPr>
        <p:txBody>
          <a:bodyPr/>
          <a:lstStyle>
            <a:lvl1pPr>
              <a:lnSpc>
                <a:spcPct val="100000"/>
              </a:lnSpc>
              <a:defRPr sz="2400"/>
            </a:lvl1pPr>
            <a:lvl2pPr>
              <a:lnSpc>
                <a:spcPct val="100000"/>
              </a:lnSpc>
              <a:defRPr sz="2000"/>
            </a:lvl2pPr>
            <a:lvl3pPr>
              <a:lnSpc>
                <a:spcPct val="100000"/>
              </a:lnSpc>
              <a:defRPr sz="1800"/>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A5E9C86-D2FE-6A4D-8410-C7A3459711B1}"/>
              </a:ext>
            </a:extLst>
          </p:cNvPr>
          <p:cNvSpPr>
            <a:spLocks noGrp="1"/>
          </p:cNvSpPr>
          <p:nvPr>
            <p:ph type="dt" sz="half" idx="10"/>
          </p:nvPr>
        </p:nvSpPr>
        <p:spPr/>
        <p:txBody>
          <a:bodyPr/>
          <a:lstStyle/>
          <a:p>
            <a:fld id="{172983BB-26E1-BB40-B58B-B8D27F8E9C57}" type="datetimeFigureOut">
              <a:rPr lang="en-US" smtClean="0"/>
              <a:t>2024-11-27</a:t>
            </a:fld>
            <a:endParaRPr lang="en-US" dirty="0"/>
          </a:p>
        </p:txBody>
      </p:sp>
      <p:sp>
        <p:nvSpPr>
          <p:cNvPr id="5" name="Footer Placeholder 4">
            <a:extLst>
              <a:ext uri="{FF2B5EF4-FFF2-40B4-BE49-F238E27FC236}">
                <a16:creationId xmlns:a16="http://schemas.microsoft.com/office/drawing/2014/main" id="{F93A0AC6-CB65-754D-8A58-F89AF0E90B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703680-2F1A-2043-838E-22F45E043889}"/>
              </a:ext>
            </a:extLst>
          </p:cNvPr>
          <p:cNvSpPr>
            <a:spLocks noGrp="1"/>
          </p:cNvSpPr>
          <p:nvPr>
            <p:ph type="sldNum" sz="quarter" idx="12"/>
          </p:nvPr>
        </p:nvSpPr>
        <p:spPr/>
        <p:txBody>
          <a:bodyPr/>
          <a:lstStyle/>
          <a:p>
            <a:fld id="{476B484F-AAC8-404C-8419-C07E8B8569A7}" type="slidenum">
              <a:rPr lang="en-US" smtClean="0"/>
              <a:t>‹#›</a:t>
            </a:fld>
            <a:endParaRPr lang="en-US" dirty="0"/>
          </a:p>
        </p:txBody>
      </p:sp>
      <p:sp>
        <p:nvSpPr>
          <p:cNvPr id="8" name="Rectangle 7">
            <a:extLst>
              <a:ext uri="{FF2B5EF4-FFF2-40B4-BE49-F238E27FC236}">
                <a16:creationId xmlns:a16="http://schemas.microsoft.com/office/drawing/2014/main" id="{FD35234C-8F0D-C93F-47A8-120DE5A50E21}"/>
              </a:ext>
            </a:extLst>
          </p:cNvPr>
          <p:cNvSpPr/>
          <p:nvPr userDrawn="1"/>
        </p:nvSpPr>
        <p:spPr>
          <a:xfrm>
            <a:off x="0" y="1552939"/>
            <a:ext cx="11887200" cy="80653"/>
          </a:xfrm>
          <a:prstGeom prst="rect">
            <a:avLst/>
          </a:prstGeom>
          <a:solidFill>
            <a:srgbClr val="E9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8BFCEFE-F16C-B372-C0FD-362D51150253}"/>
              </a:ext>
            </a:extLst>
          </p:cNvPr>
          <p:cNvSpPr/>
          <p:nvPr userDrawn="1"/>
        </p:nvSpPr>
        <p:spPr>
          <a:xfrm>
            <a:off x="11983453" y="1552939"/>
            <a:ext cx="208547" cy="80653"/>
          </a:xfrm>
          <a:prstGeom prst="rect">
            <a:avLst/>
          </a:prstGeom>
          <a:solidFill>
            <a:srgbClr val="E9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6056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D87C-2E51-0340-9955-4B8ED6E7AE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D1F0CE-FB82-E14A-9240-EA1F113876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D998D6-323D-C04E-B6E0-8D683C9690BE}"/>
              </a:ext>
            </a:extLst>
          </p:cNvPr>
          <p:cNvSpPr>
            <a:spLocks noGrp="1"/>
          </p:cNvSpPr>
          <p:nvPr>
            <p:ph type="dt" sz="half" idx="10"/>
          </p:nvPr>
        </p:nvSpPr>
        <p:spPr/>
        <p:txBody>
          <a:bodyPr/>
          <a:lstStyle/>
          <a:p>
            <a:fld id="{172983BB-26E1-BB40-B58B-B8D27F8E9C57}" type="datetimeFigureOut">
              <a:rPr lang="en-US" smtClean="0"/>
              <a:t>2024-11-27</a:t>
            </a:fld>
            <a:endParaRPr lang="en-US" dirty="0"/>
          </a:p>
        </p:txBody>
      </p:sp>
      <p:sp>
        <p:nvSpPr>
          <p:cNvPr id="5" name="Footer Placeholder 4">
            <a:extLst>
              <a:ext uri="{FF2B5EF4-FFF2-40B4-BE49-F238E27FC236}">
                <a16:creationId xmlns:a16="http://schemas.microsoft.com/office/drawing/2014/main" id="{26BDE1E6-DF70-4F48-9039-58710C8F21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18FCE8-CC03-874C-BD8A-F71BD0647B41}"/>
              </a:ext>
            </a:extLst>
          </p:cNvPr>
          <p:cNvSpPr>
            <a:spLocks noGrp="1"/>
          </p:cNvSpPr>
          <p:nvPr>
            <p:ph type="sldNum" sz="quarter" idx="12"/>
          </p:nvPr>
        </p:nvSpPr>
        <p:spPr/>
        <p:txBody>
          <a:bodyPr/>
          <a:lstStyle/>
          <a:p>
            <a:fld id="{476B484F-AAC8-404C-8419-C07E8B8569A7}" type="slidenum">
              <a:rPr lang="en-US" smtClean="0"/>
              <a:t>‹#›</a:t>
            </a:fld>
            <a:endParaRPr lang="en-US" dirty="0"/>
          </a:p>
        </p:txBody>
      </p:sp>
    </p:spTree>
    <p:extLst>
      <p:ext uri="{BB962C8B-B14F-4D97-AF65-F5344CB8AC3E}">
        <p14:creationId xmlns:p14="http://schemas.microsoft.com/office/powerpoint/2010/main" val="194277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97B5-C992-C34A-A539-3876AEC613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753093-4D38-5B41-84EB-B7CF833991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C4E500-B854-6647-9320-F96294BE3C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D5F5E7-21D5-3C46-AF61-07EB1889A415}"/>
              </a:ext>
            </a:extLst>
          </p:cNvPr>
          <p:cNvSpPr>
            <a:spLocks noGrp="1"/>
          </p:cNvSpPr>
          <p:nvPr>
            <p:ph type="dt" sz="half" idx="10"/>
          </p:nvPr>
        </p:nvSpPr>
        <p:spPr/>
        <p:txBody>
          <a:bodyPr/>
          <a:lstStyle/>
          <a:p>
            <a:fld id="{172983BB-26E1-BB40-B58B-B8D27F8E9C57}" type="datetimeFigureOut">
              <a:rPr lang="en-US" smtClean="0"/>
              <a:t>2024-11-27</a:t>
            </a:fld>
            <a:endParaRPr lang="en-US" dirty="0"/>
          </a:p>
        </p:txBody>
      </p:sp>
      <p:sp>
        <p:nvSpPr>
          <p:cNvPr id="6" name="Footer Placeholder 5">
            <a:extLst>
              <a:ext uri="{FF2B5EF4-FFF2-40B4-BE49-F238E27FC236}">
                <a16:creationId xmlns:a16="http://schemas.microsoft.com/office/drawing/2014/main" id="{E3EC2E3C-A49F-5347-8605-55020F40E1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1D1695-3FDE-714A-AC89-ECA75374AFF0}"/>
              </a:ext>
            </a:extLst>
          </p:cNvPr>
          <p:cNvSpPr>
            <a:spLocks noGrp="1"/>
          </p:cNvSpPr>
          <p:nvPr>
            <p:ph type="sldNum" sz="quarter" idx="12"/>
          </p:nvPr>
        </p:nvSpPr>
        <p:spPr/>
        <p:txBody>
          <a:bodyPr/>
          <a:lstStyle/>
          <a:p>
            <a:fld id="{476B484F-AAC8-404C-8419-C07E8B8569A7}" type="slidenum">
              <a:rPr lang="en-US" smtClean="0"/>
              <a:t>‹#›</a:t>
            </a:fld>
            <a:endParaRPr lang="en-US" dirty="0"/>
          </a:p>
        </p:txBody>
      </p:sp>
    </p:spTree>
    <p:extLst>
      <p:ext uri="{BB962C8B-B14F-4D97-AF65-F5344CB8AC3E}">
        <p14:creationId xmlns:p14="http://schemas.microsoft.com/office/powerpoint/2010/main" val="308465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F6349-BF0D-724B-AB82-74294F062B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E0D60A-B7E4-EF4E-9F1F-4ED183BD2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B91331-235F-A042-89E6-5249054E85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E93240-F33D-BC4C-9122-DFEACC95CA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60BDB9-5ABE-0E4D-B09B-F174208B71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4ECCFC-FA77-1F4D-A5B2-FFB32458401B}"/>
              </a:ext>
            </a:extLst>
          </p:cNvPr>
          <p:cNvSpPr>
            <a:spLocks noGrp="1"/>
          </p:cNvSpPr>
          <p:nvPr>
            <p:ph type="dt" sz="half" idx="10"/>
          </p:nvPr>
        </p:nvSpPr>
        <p:spPr/>
        <p:txBody>
          <a:bodyPr/>
          <a:lstStyle/>
          <a:p>
            <a:fld id="{172983BB-26E1-BB40-B58B-B8D27F8E9C57}" type="datetimeFigureOut">
              <a:rPr lang="en-US" smtClean="0"/>
              <a:t>2024-11-27</a:t>
            </a:fld>
            <a:endParaRPr lang="en-US" dirty="0"/>
          </a:p>
        </p:txBody>
      </p:sp>
      <p:sp>
        <p:nvSpPr>
          <p:cNvPr id="8" name="Footer Placeholder 7">
            <a:extLst>
              <a:ext uri="{FF2B5EF4-FFF2-40B4-BE49-F238E27FC236}">
                <a16:creationId xmlns:a16="http://schemas.microsoft.com/office/drawing/2014/main" id="{6841F810-C865-1A45-8B1C-CF3432C80C1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D12DD88-B33A-B04C-A151-A0742E6F0294}"/>
              </a:ext>
            </a:extLst>
          </p:cNvPr>
          <p:cNvSpPr>
            <a:spLocks noGrp="1"/>
          </p:cNvSpPr>
          <p:nvPr>
            <p:ph type="sldNum" sz="quarter" idx="12"/>
          </p:nvPr>
        </p:nvSpPr>
        <p:spPr/>
        <p:txBody>
          <a:bodyPr/>
          <a:lstStyle/>
          <a:p>
            <a:fld id="{476B484F-AAC8-404C-8419-C07E8B8569A7}" type="slidenum">
              <a:rPr lang="en-US" smtClean="0"/>
              <a:t>‹#›</a:t>
            </a:fld>
            <a:endParaRPr lang="en-US" dirty="0"/>
          </a:p>
        </p:txBody>
      </p:sp>
    </p:spTree>
    <p:extLst>
      <p:ext uri="{BB962C8B-B14F-4D97-AF65-F5344CB8AC3E}">
        <p14:creationId xmlns:p14="http://schemas.microsoft.com/office/powerpoint/2010/main" val="620037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B8BFE-5713-5446-A9C2-18668C964B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02C5EA-7629-1B4E-AF10-486E002C5D68}"/>
              </a:ext>
            </a:extLst>
          </p:cNvPr>
          <p:cNvSpPr>
            <a:spLocks noGrp="1"/>
          </p:cNvSpPr>
          <p:nvPr>
            <p:ph type="dt" sz="half" idx="10"/>
          </p:nvPr>
        </p:nvSpPr>
        <p:spPr/>
        <p:txBody>
          <a:bodyPr/>
          <a:lstStyle/>
          <a:p>
            <a:fld id="{172983BB-26E1-BB40-B58B-B8D27F8E9C57}" type="datetimeFigureOut">
              <a:rPr lang="en-US" smtClean="0"/>
              <a:t>2024-11-27</a:t>
            </a:fld>
            <a:endParaRPr lang="en-US" dirty="0"/>
          </a:p>
        </p:txBody>
      </p:sp>
      <p:sp>
        <p:nvSpPr>
          <p:cNvPr id="4" name="Footer Placeholder 3">
            <a:extLst>
              <a:ext uri="{FF2B5EF4-FFF2-40B4-BE49-F238E27FC236}">
                <a16:creationId xmlns:a16="http://schemas.microsoft.com/office/drawing/2014/main" id="{CDEABF50-426E-3B4D-A541-6A1191FA88E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0E76439-E341-4745-9E26-CEE5EBD7AB75}"/>
              </a:ext>
            </a:extLst>
          </p:cNvPr>
          <p:cNvSpPr>
            <a:spLocks noGrp="1"/>
          </p:cNvSpPr>
          <p:nvPr>
            <p:ph type="sldNum" sz="quarter" idx="12"/>
          </p:nvPr>
        </p:nvSpPr>
        <p:spPr/>
        <p:txBody>
          <a:bodyPr/>
          <a:lstStyle/>
          <a:p>
            <a:fld id="{476B484F-AAC8-404C-8419-C07E8B8569A7}" type="slidenum">
              <a:rPr lang="en-US" smtClean="0"/>
              <a:t>‹#›</a:t>
            </a:fld>
            <a:endParaRPr lang="en-US" dirty="0"/>
          </a:p>
        </p:txBody>
      </p:sp>
    </p:spTree>
    <p:extLst>
      <p:ext uri="{BB962C8B-B14F-4D97-AF65-F5344CB8AC3E}">
        <p14:creationId xmlns:p14="http://schemas.microsoft.com/office/powerpoint/2010/main" val="153113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035ECA-D185-4643-A341-8ADA526B058A}"/>
              </a:ext>
            </a:extLst>
          </p:cNvPr>
          <p:cNvSpPr>
            <a:spLocks noGrp="1"/>
          </p:cNvSpPr>
          <p:nvPr>
            <p:ph type="dt" sz="half" idx="10"/>
          </p:nvPr>
        </p:nvSpPr>
        <p:spPr/>
        <p:txBody>
          <a:bodyPr/>
          <a:lstStyle/>
          <a:p>
            <a:fld id="{172983BB-26E1-BB40-B58B-B8D27F8E9C57}" type="datetimeFigureOut">
              <a:rPr lang="en-US" smtClean="0"/>
              <a:t>2024-11-27</a:t>
            </a:fld>
            <a:endParaRPr lang="en-US" dirty="0"/>
          </a:p>
        </p:txBody>
      </p:sp>
      <p:sp>
        <p:nvSpPr>
          <p:cNvPr id="3" name="Footer Placeholder 2">
            <a:extLst>
              <a:ext uri="{FF2B5EF4-FFF2-40B4-BE49-F238E27FC236}">
                <a16:creationId xmlns:a16="http://schemas.microsoft.com/office/drawing/2014/main" id="{A1E734B4-A599-E640-BAB2-67C051F82DA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ADEA197-D6E1-F34F-A8A8-64EF0D9DFEEE}"/>
              </a:ext>
            </a:extLst>
          </p:cNvPr>
          <p:cNvSpPr>
            <a:spLocks noGrp="1"/>
          </p:cNvSpPr>
          <p:nvPr>
            <p:ph type="sldNum" sz="quarter" idx="12"/>
          </p:nvPr>
        </p:nvSpPr>
        <p:spPr/>
        <p:txBody>
          <a:bodyPr/>
          <a:lstStyle/>
          <a:p>
            <a:fld id="{476B484F-AAC8-404C-8419-C07E8B8569A7}" type="slidenum">
              <a:rPr lang="en-US" smtClean="0"/>
              <a:t>‹#›</a:t>
            </a:fld>
            <a:endParaRPr lang="en-US" dirty="0"/>
          </a:p>
        </p:txBody>
      </p:sp>
    </p:spTree>
    <p:extLst>
      <p:ext uri="{BB962C8B-B14F-4D97-AF65-F5344CB8AC3E}">
        <p14:creationId xmlns:p14="http://schemas.microsoft.com/office/powerpoint/2010/main" val="1228027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EC475-A8A1-504A-B1C9-DEDA86EC32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81D8EC-F6F9-684D-8E5B-C6F17D7AB2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D7FA79-DDCA-734C-AAF9-C3A208BC08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9F98B3-AA91-EE48-A8AF-E41892955F69}"/>
              </a:ext>
            </a:extLst>
          </p:cNvPr>
          <p:cNvSpPr>
            <a:spLocks noGrp="1"/>
          </p:cNvSpPr>
          <p:nvPr>
            <p:ph type="dt" sz="half" idx="10"/>
          </p:nvPr>
        </p:nvSpPr>
        <p:spPr/>
        <p:txBody>
          <a:bodyPr/>
          <a:lstStyle/>
          <a:p>
            <a:fld id="{172983BB-26E1-BB40-B58B-B8D27F8E9C57}" type="datetimeFigureOut">
              <a:rPr lang="en-US" smtClean="0"/>
              <a:t>2024-11-27</a:t>
            </a:fld>
            <a:endParaRPr lang="en-US" dirty="0"/>
          </a:p>
        </p:txBody>
      </p:sp>
      <p:sp>
        <p:nvSpPr>
          <p:cNvPr id="6" name="Footer Placeholder 5">
            <a:extLst>
              <a:ext uri="{FF2B5EF4-FFF2-40B4-BE49-F238E27FC236}">
                <a16:creationId xmlns:a16="http://schemas.microsoft.com/office/drawing/2014/main" id="{72F5F346-F412-B34E-B2B4-9CBAE71D7C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AEC75E-5E68-C342-919E-C7DF609865EC}"/>
              </a:ext>
            </a:extLst>
          </p:cNvPr>
          <p:cNvSpPr>
            <a:spLocks noGrp="1"/>
          </p:cNvSpPr>
          <p:nvPr>
            <p:ph type="sldNum" sz="quarter" idx="12"/>
          </p:nvPr>
        </p:nvSpPr>
        <p:spPr/>
        <p:txBody>
          <a:bodyPr/>
          <a:lstStyle/>
          <a:p>
            <a:fld id="{476B484F-AAC8-404C-8419-C07E8B8569A7}" type="slidenum">
              <a:rPr lang="en-US" smtClean="0"/>
              <a:t>‹#›</a:t>
            </a:fld>
            <a:endParaRPr lang="en-US" dirty="0"/>
          </a:p>
        </p:txBody>
      </p:sp>
    </p:spTree>
    <p:extLst>
      <p:ext uri="{BB962C8B-B14F-4D97-AF65-F5344CB8AC3E}">
        <p14:creationId xmlns:p14="http://schemas.microsoft.com/office/powerpoint/2010/main" val="204514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C0E5A-333B-3249-9A19-1ED17A4BFD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9AB8B5-5314-9C46-81A4-693B73C3E5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395829B-209F-EC4C-BF23-CF8AEFFF70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673961-3936-FD45-891A-2AA17112D448}"/>
              </a:ext>
            </a:extLst>
          </p:cNvPr>
          <p:cNvSpPr>
            <a:spLocks noGrp="1"/>
          </p:cNvSpPr>
          <p:nvPr>
            <p:ph type="dt" sz="half" idx="10"/>
          </p:nvPr>
        </p:nvSpPr>
        <p:spPr/>
        <p:txBody>
          <a:bodyPr/>
          <a:lstStyle/>
          <a:p>
            <a:fld id="{172983BB-26E1-BB40-B58B-B8D27F8E9C57}" type="datetimeFigureOut">
              <a:rPr lang="en-US" smtClean="0"/>
              <a:t>2024-11-27</a:t>
            </a:fld>
            <a:endParaRPr lang="en-US" dirty="0"/>
          </a:p>
        </p:txBody>
      </p:sp>
      <p:sp>
        <p:nvSpPr>
          <p:cNvPr id="6" name="Footer Placeholder 5">
            <a:extLst>
              <a:ext uri="{FF2B5EF4-FFF2-40B4-BE49-F238E27FC236}">
                <a16:creationId xmlns:a16="http://schemas.microsoft.com/office/drawing/2014/main" id="{3AE374EC-3BBC-D64E-9CBA-5C9DDF40DD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3D91EC0-CF8E-4D48-A2DF-BD94F3B3689F}"/>
              </a:ext>
            </a:extLst>
          </p:cNvPr>
          <p:cNvSpPr>
            <a:spLocks noGrp="1"/>
          </p:cNvSpPr>
          <p:nvPr>
            <p:ph type="sldNum" sz="quarter" idx="12"/>
          </p:nvPr>
        </p:nvSpPr>
        <p:spPr/>
        <p:txBody>
          <a:bodyPr/>
          <a:lstStyle/>
          <a:p>
            <a:fld id="{476B484F-AAC8-404C-8419-C07E8B8569A7}" type="slidenum">
              <a:rPr lang="en-US" smtClean="0"/>
              <a:t>‹#›</a:t>
            </a:fld>
            <a:endParaRPr lang="en-US" dirty="0"/>
          </a:p>
        </p:txBody>
      </p:sp>
    </p:spTree>
    <p:extLst>
      <p:ext uri="{BB962C8B-B14F-4D97-AF65-F5344CB8AC3E}">
        <p14:creationId xmlns:p14="http://schemas.microsoft.com/office/powerpoint/2010/main" val="234021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AB9DD3-77CB-6641-AAD5-0FBC1E9D85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BF2D20-F69B-0242-82CC-38FEB0F5F5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83B4AC-89C8-CB41-9C5C-35252F64BD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983BB-26E1-BB40-B58B-B8D27F8E9C57}" type="datetimeFigureOut">
              <a:rPr lang="en-US" smtClean="0"/>
              <a:t>2024-11-27</a:t>
            </a:fld>
            <a:endParaRPr lang="en-US" dirty="0"/>
          </a:p>
        </p:txBody>
      </p:sp>
      <p:sp>
        <p:nvSpPr>
          <p:cNvPr id="5" name="Footer Placeholder 4">
            <a:extLst>
              <a:ext uri="{FF2B5EF4-FFF2-40B4-BE49-F238E27FC236}">
                <a16:creationId xmlns:a16="http://schemas.microsoft.com/office/drawing/2014/main" id="{4632761F-FAF1-544C-B24D-D60838C795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CB2921A-5D4B-9B40-8610-206C5AE9D0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B484F-AAC8-404C-8419-C07E8B8569A7}" type="slidenum">
              <a:rPr lang="en-US" smtClean="0"/>
              <a:t>‹#›</a:t>
            </a:fld>
            <a:endParaRPr lang="en-US" dirty="0"/>
          </a:p>
        </p:txBody>
      </p:sp>
    </p:spTree>
    <p:extLst>
      <p:ext uri="{BB962C8B-B14F-4D97-AF65-F5344CB8AC3E}">
        <p14:creationId xmlns:p14="http://schemas.microsoft.com/office/powerpoint/2010/main" val="3104773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microsoft.com/office/2007/relationships/hdphoto" Target="../media/hdphoto3.wdp"/></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4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ol attendant look at a pool">
            <a:extLst>
              <a:ext uri="{FF2B5EF4-FFF2-40B4-BE49-F238E27FC236}">
                <a16:creationId xmlns:a16="http://schemas.microsoft.com/office/drawing/2014/main" id="{D9B9EC68-0D23-F61C-29F3-7AB21507A4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256" t="17112" r="18714" b="13883"/>
          <a:stretch/>
        </p:blipFill>
        <p:spPr>
          <a:xfrm flipH="1">
            <a:off x="0" y="-1"/>
            <a:ext cx="12192001" cy="68580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a:extLst>
              <a:ext uri="{FF2B5EF4-FFF2-40B4-BE49-F238E27FC236}">
                <a16:creationId xmlns:a16="http://schemas.microsoft.com/office/drawing/2014/main" id="{C72B3EDC-28DC-4448-AE63-AA1007FD8FD6}"/>
              </a:ext>
            </a:extLst>
          </p:cNvPr>
          <p:cNvSpPr>
            <a:spLocks noGrp="1"/>
          </p:cNvSpPr>
          <p:nvPr>
            <p:ph type="ctrTitle"/>
          </p:nvPr>
        </p:nvSpPr>
        <p:spPr/>
        <p:txBody>
          <a:bodyPr>
            <a:normAutofit/>
          </a:bodyPr>
          <a:lstStyle/>
          <a:p>
            <a:r>
              <a:rPr lang="en-CA" sz="10300" dirty="0" err="1">
                <a:solidFill>
                  <a:srgbClr val="009556"/>
                </a:solidFill>
                <a:latin typeface="Arial Narrow" panose="020B0606020202030204" pitchFamily="34" charset="0"/>
              </a:rPr>
              <a:t>Pool</a:t>
            </a:r>
            <a:r>
              <a:rPr lang="en-CA" sz="10300" dirty="0" err="1">
                <a:solidFill>
                  <a:srgbClr val="1C75BC"/>
                </a:solidFill>
                <a:latin typeface="Arial Narrow" panose="020B0606020202030204" pitchFamily="34" charset="0"/>
              </a:rPr>
              <a:t>Attendant</a:t>
            </a:r>
            <a:endParaRPr lang="en-CA" sz="10300" dirty="0">
              <a:solidFill>
                <a:srgbClr val="1C75BC"/>
              </a:solidFill>
              <a:latin typeface="Arial Narrow" panose="020B0606020202030204" pitchFamily="34" charset="0"/>
            </a:endParaRPr>
          </a:p>
        </p:txBody>
      </p:sp>
      <p:pic>
        <p:nvPicPr>
          <p:cNvPr id="15" name="Picture 14" descr="Lifesaving Society The Lifeguarding Experts Logo&#10;&#10;">
            <a:extLst>
              <a:ext uri="{FF2B5EF4-FFF2-40B4-BE49-F238E27FC236}">
                <a16:creationId xmlns:a16="http://schemas.microsoft.com/office/drawing/2014/main" id="{04C1524F-E32F-6D94-B900-82B703ACED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28039" y="4596044"/>
            <a:ext cx="2755595" cy="1622406"/>
          </a:xfrm>
          <a:prstGeom prst="rect">
            <a:avLst/>
          </a:prstGeom>
        </p:spPr>
      </p:pic>
    </p:spTree>
    <p:extLst>
      <p:ext uri="{BB962C8B-B14F-4D97-AF65-F5344CB8AC3E}">
        <p14:creationId xmlns:p14="http://schemas.microsoft.com/office/powerpoint/2010/main" val="15532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AAD1-E31B-1F4D-B702-94914389EAB9}"/>
              </a:ext>
            </a:extLst>
          </p:cNvPr>
          <p:cNvSpPr>
            <a:spLocks noGrp="1"/>
          </p:cNvSpPr>
          <p:nvPr>
            <p:ph type="title"/>
          </p:nvPr>
        </p:nvSpPr>
        <p:spPr/>
        <p:txBody>
          <a:bodyPr>
            <a:normAutofit/>
          </a:bodyPr>
          <a:lstStyle/>
          <a:p>
            <a:r>
              <a:rPr lang="en-US" dirty="0"/>
              <a:t>Theory and practice</a:t>
            </a:r>
            <a:br>
              <a:rPr lang="en-US" dirty="0"/>
            </a:br>
            <a:r>
              <a:rPr lang="en-US" sz="2800" dirty="0"/>
              <a:t>Legal obligations</a:t>
            </a:r>
          </a:p>
        </p:txBody>
      </p:sp>
      <p:sp>
        <p:nvSpPr>
          <p:cNvPr id="3" name="Content Placeholder 2">
            <a:extLst>
              <a:ext uri="{FF2B5EF4-FFF2-40B4-BE49-F238E27FC236}">
                <a16:creationId xmlns:a16="http://schemas.microsoft.com/office/drawing/2014/main" id="{B0B1A090-4567-A44B-AE7C-2947EDA68904}"/>
              </a:ext>
            </a:extLst>
          </p:cNvPr>
          <p:cNvSpPr>
            <a:spLocks noGrp="1"/>
          </p:cNvSpPr>
          <p:nvPr>
            <p:ph idx="1"/>
          </p:nvPr>
        </p:nvSpPr>
        <p:spPr>
          <a:xfrm>
            <a:off x="385764" y="1837813"/>
            <a:ext cx="8042620" cy="4788273"/>
          </a:xfrm>
        </p:spPr>
        <p:txBody>
          <a:bodyPr>
            <a:noAutofit/>
          </a:bodyPr>
          <a:lstStyle/>
          <a:p>
            <a:r>
              <a:rPr lang="en-US" sz="2200" b="1" dirty="0"/>
              <a:t>Duty of care</a:t>
            </a:r>
            <a:r>
              <a:rPr lang="en-US" sz="2200" dirty="0"/>
              <a:t>: obligations or rights are created between an individual and person responsible.</a:t>
            </a:r>
          </a:p>
          <a:p>
            <a:pPr lvl="1"/>
            <a:r>
              <a:rPr lang="en-US" sz="2200" dirty="0"/>
              <a:t>When a Pool Attendant opens the doors to patrons they are obligated to ensure a safe environment for swimmers and have a duty to respond to emergencies</a:t>
            </a:r>
          </a:p>
          <a:p>
            <a:pPr>
              <a:spcBef>
                <a:spcPts val="1800"/>
              </a:spcBef>
            </a:pPr>
            <a:r>
              <a:rPr lang="en-US" sz="2200" b="1" dirty="0"/>
              <a:t>Standard of care</a:t>
            </a:r>
            <a:r>
              <a:rPr lang="en-US" sz="2200" dirty="0"/>
              <a:t>: means a person is obligated to take care as any “reasonable person” would.</a:t>
            </a:r>
          </a:p>
          <a:p>
            <a:pPr lvl="1"/>
            <a:r>
              <a:rPr lang="en-US" sz="2200" dirty="0"/>
              <a:t>Pool Attendants who adhere to the Lifesaving Society standards and employer practices are likely performing at or above the standard of care expected of any reasonable</a:t>
            </a:r>
            <a:br>
              <a:rPr lang="en-US" sz="2200" dirty="0"/>
            </a:br>
            <a:r>
              <a:rPr lang="en-US" sz="2200" dirty="0"/>
              <a:t>person trained as a Pool Attendant</a:t>
            </a:r>
          </a:p>
          <a:p>
            <a:endParaRPr lang="en-US" sz="2200" dirty="0"/>
          </a:p>
        </p:txBody>
      </p:sp>
      <p:sp>
        <p:nvSpPr>
          <p:cNvPr id="6" name="TextBox 5">
            <a:extLst>
              <a:ext uri="{FF2B5EF4-FFF2-40B4-BE49-F238E27FC236}">
                <a16:creationId xmlns:a16="http://schemas.microsoft.com/office/drawing/2014/main" id="{01A6FC46-99B6-8045-8167-152696051373}"/>
              </a:ext>
            </a:extLst>
          </p:cNvPr>
          <p:cNvSpPr txBox="1"/>
          <p:nvPr/>
        </p:nvSpPr>
        <p:spPr>
          <a:xfrm>
            <a:off x="12298325" y="2740597"/>
            <a:ext cx="3422721" cy="3370153"/>
          </a:xfrm>
          <a:prstGeom prst="rect">
            <a:avLst/>
          </a:prstGeom>
          <a:noFill/>
        </p:spPr>
        <p:txBody>
          <a:bodyPr wrap="square" rtlCol="0">
            <a:spAutoFit/>
          </a:bodyPr>
          <a:lstStyle/>
          <a:p>
            <a:pPr>
              <a:spcBef>
                <a:spcPts val="2400"/>
              </a:spcBef>
            </a:pPr>
            <a:r>
              <a:rPr lang="en-US" b="1" dirty="0">
                <a:solidFill>
                  <a:srgbClr val="E9A500"/>
                </a:solidFill>
              </a:rPr>
              <a:t>Negligence</a:t>
            </a:r>
            <a:r>
              <a:rPr lang="en-US" dirty="0">
                <a:solidFill>
                  <a:srgbClr val="E9A500"/>
                </a:solidFill>
              </a:rPr>
              <a:t>: </a:t>
            </a:r>
            <a:r>
              <a:rPr lang="en-US" dirty="0"/>
              <a:t>defined – carelessness or the failure to behave in the manner expected by the community. To prove negligence, these three items must be covered:</a:t>
            </a:r>
          </a:p>
          <a:p>
            <a:pPr marL="222250" indent="-222250">
              <a:spcBef>
                <a:spcPts val="600"/>
              </a:spcBef>
              <a:spcAft>
                <a:spcPts val="600"/>
              </a:spcAft>
              <a:buFont typeface="+mj-lt"/>
              <a:buAutoNum type="arabicPeriod"/>
            </a:pPr>
            <a:r>
              <a:rPr lang="en-US" dirty="0"/>
              <a:t>Duty of care was owed</a:t>
            </a:r>
          </a:p>
          <a:p>
            <a:pPr marL="222250" indent="-222250">
              <a:spcAft>
                <a:spcPts val="600"/>
              </a:spcAft>
              <a:buFont typeface="+mj-lt"/>
              <a:buAutoNum type="arabicPeriod"/>
            </a:pPr>
            <a:r>
              <a:rPr lang="en-US" dirty="0"/>
              <a:t>Reasonable standard of care was not met</a:t>
            </a:r>
          </a:p>
          <a:p>
            <a:pPr marL="222250" indent="-222250">
              <a:spcAft>
                <a:spcPts val="600"/>
              </a:spcAft>
              <a:buFont typeface="+mj-lt"/>
              <a:buAutoNum type="arabicPeriod"/>
            </a:pPr>
            <a:r>
              <a:rPr lang="en-US" dirty="0"/>
              <a:t>Actions caused damage to person or property</a:t>
            </a:r>
          </a:p>
        </p:txBody>
      </p:sp>
      <p:pic>
        <p:nvPicPr>
          <p:cNvPr id="5" name="Picture 4" descr="Judge holding a wooden gavel">
            <a:extLst>
              <a:ext uri="{FF2B5EF4-FFF2-40B4-BE49-F238E27FC236}">
                <a16:creationId xmlns:a16="http://schemas.microsoft.com/office/drawing/2014/main" id="{AD516279-A1DF-96B7-4D98-18842BC295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83301" y="2700273"/>
            <a:ext cx="2314352" cy="23143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4084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0.02279 0.00301 L -0.29974 0.00301 " pathEditMode="relative" rAng="0" ptsTypes="AA">
                                      <p:cBhvr>
                                        <p:cTn id="11" dur="2000" fill="hold"/>
                                        <p:tgtEl>
                                          <p:spTgt spid="6"/>
                                        </p:tgtEl>
                                        <p:attrNameLst>
                                          <p:attrName>ppt_x</p:attrName>
                                          <p:attrName>ppt_y</p:attrName>
                                        </p:attrNameLst>
                                      </p:cBhvr>
                                      <p:rCtr x="-16133" y="0"/>
                                    </p:animMotion>
                                  </p:childTnLst>
                                </p:cTn>
                              </p:par>
                              <p:par>
                                <p:cTn id="12" presetID="42" presetClass="path" presetSubtype="0" accel="50000" decel="50000" fill="hold" nodeType="withEffect">
                                  <p:stCondLst>
                                    <p:cond delay="0"/>
                                  </p:stCondLst>
                                  <p:childTnLst>
                                    <p:animMotion origin="layout" path="M 8.33333E-7 -2.59259E-6 L -0.00208 -0.35139 " pathEditMode="relative" rAng="0" ptsTypes="AA">
                                      <p:cBhvr>
                                        <p:cTn id="13" dur="2000" fill="hold"/>
                                        <p:tgtEl>
                                          <p:spTgt spid="5"/>
                                        </p:tgtEl>
                                        <p:attrNameLst>
                                          <p:attrName>ppt_x</p:attrName>
                                          <p:attrName>ppt_y</p:attrName>
                                        </p:attrNameLst>
                                      </p:cBhvr>
                                      <p:rCtr x="-104" y="-17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745E5-75D0-A840-A157-053249E74D75}"/>
              </a:ext>
            </a:extLst>
          </p:cNvPr>
          <p:cNvSpPr>
            <a:spLocks noGrp="1"/>
          </p:cNvSpPr>
          <p:nvPr>
            <p:ph type="title"/>
          </p:nvPr>
        </p:nvSpPr>
        <p:spPr/>
        <p:txBody>
          <a:bodyPr>
            <a:normAutofit/>
          </a:bodyPr>
          <a:lstStyle/>
          <a:p>
            <a:r>
              <a:rPr lang="en-US" dirty="0"/>
              <a:t>Theory and practice</a:t>
            </a:r>
            <a:br>
              <a:rPr lang="en-US" dirty="0"/>
            </a:br>
            <a:r>
              <a:rPr lang="en-US" sz="2800" dirty="0"/>
              <a:t>Laws and regulations</a:t>
            </a:r>
          </a:p>
        </p:txBody>
      </p:sp>
      <p:sp>
        <p:nvSpPr>
          <p:cNvPr id="3" name="Content Placeholder 2">
            <a:extLst>
              <a:ext uri="{FF2B5EF4-FFF2-40B4-BE49-F238E27FC236}">
                <a16:creationId xmlns:a16="http://schemas.microsoft.com/office/drawing/2014/main" id="{9C2160F4-6EC4-3B43-8060-FC88C1DC665B}"/>
              </a:ext>
            </a:extLst>
          </p:cNvPr>
          <p:cNvSpPr>
            <a:spLocks noGrp="1"/>
          </p:cNvSpPr>
          <p:nvPr>
            <p:ph idx="1"/>
          </p:nvPr>
        </p:nvSpPr>
        <p:spPr>
          <a:xfrm>
            <a:off x="385764" y="1771650"/>
            <a:ext cx="7963106" cy="4640868"/>
          </a:xfrm>
        </p:spPr>
        <p:txBody>
          <a:bodyPr>
            <a:noAutofit/>
          </a:bodyPr>
          <a:lstStyle/>
          <a:p>
            <a:pPr>
              <a:spcBef>
                <a:spcPts val="0"/>
              </a:spcBef>
              <a:spcAft>
                <a:spcPts val="1200"/>
              </a:spcAft>
            </a:pPr>
            <a:r>
              <a:rPr lang="en-CA" sz="2200" b="1" dirty="0"/>
              <a:t>Provincial regulations: </a:t>
            </a:r>
            <a:r>
              <a:rPr lang="en-CA" sz="2200" dirty="0"/>
              <a:t>When you accept a position at a public pool, it is important you understand your responsibilities under the law. When put “in charge,” even on part-time basis, you are legally responsible for meeting the requirements.</a:t>
            </a:r>
          </a:p>
          <a:p>
            <a:pPr>
              <a:spcBef>
                <a:spcPts val="0"/>
              </a:spcBef>
              <a:spcAft>
                <a:spcPts val="1200"/>
              </a:spcAft>
            </a:pPr>
            <a:r>
              <a:rPr lang="en-CA" sz="2200" b="1" dirty="0"/>
              <a:t>WHMIS: </a:t>
            </a:r>
            <a:r>
              <a:rPr lang="en-CA" sz="2200" dirty="0"/>
              <a:t>Canada’s Workplace Hazardous Materials Information System (WHMIS) is a comprehensive system for providing health and safety information on hazardous products intended for use, handling, or storage in Canadian workplaces.</a:t>
            </a:r>
          </a:p>
          <a:p>
            <a:pPr marL="228600" lvl="1">
              <a:spcBef>
                <a:spcPts val="0"/>
              </a:spcBef>
              <a:spcAft>
                <a:spcPts val="1200"/>
              </a:spcAft>
            </a:pPr>
            <a:r>
              <a:rPr lang="en-CA" sz="2200" b="1" dirty="0"/>
              <a:t>MSDS: </a:t>
            </a:r>
            <a:r>
              <a:rPr lang="en-CA" sz="2200" dirty="0"/>
              <a:t>Operators (Pool Attendants) should be provided with personal protective equipment (mask, gloves, aprons and boots) for the purpose of storing and handling chemicals and Material Safety Data Sheets (MSDS), which outline relevant information.</a:t>
            </a:r>
          </a:p>
          <a:p>
            <a:pPr marL="228600" lvl="1">
              <a:spcBef>
                <a:spcPts val="0"/>
              </a:spcBef>
              <a:spcAft>
                <a:spcPts val="600"/>
              </a:spcAft>
            </a:pPr>
            <a:endParaRPr lang="en-CA" sz="2200" dirty="0"/>
          </a:p>
        </p:txBody>
      </p:sp>
      <p:sp>
        <p:nvSpPr>
          <p:cNvPr id="7" name="TextBox 6">
            <a:extLst>
              <a:ext uri="{FF2B5EF4-FFF2-40B4-BE49-F238E27FC236}">
                <a16:creationId xmlns:a16="http://schemas.microsoft.com/office/drawing/2014/main" id="{FCA5E934-C6EA-FA46-ACB2-B9EA729AF394}"/>
              </a:ext>
            </a:extLst>
          </p:cNvPr>
          <p:cNvSpPr txBox="1"/>
          <p:nvPr/>
        </p:nvSpPr>
        <p:spPr>
          <a:xfrm>
            <a:off x="12491639" y="3429000"/>
            <a:ext cx="3258048" cy="3016210"/>
          </a:xfrm>
          <a:prstGeom prst="rect">
            <a:avLst/>
          </a:prstGeom>
          <a:noFill/>
        </p:spPr>
        <p:txBody>
          <a:bodyPr wrap="square" rtlCol="0">
            <a:spAutoFit/>
          </a:bodyPr>
          <a:lstStyle/>
          <a:p>
            <a:pPr>
              <a:spcBef>
                <a:spcPts val="0"/>
              </a:spcBef>
              <a:spcAft>
                <a:spcPts val="600"/>
              </a:spcAft>
            </a:pPr>
            <a:r>
              <a:rPr lang="en-CA" b="1" dirty="0">
                <a:solidFill>
                  <a:srgbClr val="E9A500"/>
                </a:solidFill>
              </a:rPr>
              <a:t>Provincial regulations</a:t>
            </a:r>
            <a:r>
              <a:rPr lang="en-CA" b="1" dirty="0"/>
              <a:t>:</a:t>
            </a:r>
            <a:r>
              <a:rPr lang="en-CA" dirty="0"/>
              <a:t> e.g., </a:t>
            </a:r>
            <a:r>
              <a:rPr lang="en-CA" i="1" dirty="0"/>
              <a:t>Guide to Ontario Public Pools Regulation</a:t>
            </a:r>
            <a:r>
              <a:rPr lang="en-CA" dirty="0"/>
              <a:t>, defines regulations for public pools, wading pools, spas, spray pads, and receiving basins.</a:t>
            </a:r>
          </a:p>
          <a:p>
            <a:pPr marL="285750" indent="-285750">
              <a:spcBef>
                <a:spcPts val="0"/>
              </a:spcBef>
              <a:spcAft>
                <a:spcPts val="600"/>
              </a:spcAft>
              <a:buFont typeface="Arial" panose="020B0604020202020204" pitchFamily="34" charset="0"/>
              <a:buChar char="•"/>
            </a:pPr>
            <a:r>
              <a:rPr lang="en-CA" dirty="0"/>
              <a:t>Check with your employer regarding specific provincial regulations and local by-laws.</a:t>
            </a:r>
          </a:p>
          <a:p>
            <a:endParaRPr lang="en-CA" dirty="0"/>
          </a:p>
        </p:txBody>
      </p:sp>
      <p:pic>
        <p:nvPicPr>
          <p:cNvPr id="6" name="Picture 5">
            <a:extLst>
              <a:ext uri="{FF2B5EF4-FFF2-40B4-BE49-F238E27FC236}">
                <a16:creationId xmlns:a16="http://schemas.microsoft.com/office/drawing/2014/main" id="{FAE9B154-63DE-3207-0771-A33C88A6B705}"/>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09"/>
          <a:stretch/>
        </p:blipFill>
        <p:spPr>
          <a:xfrm>
            <a:off x="8805647" y="2784279"/>
            <a:ext cx="2615609" cy="261560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6167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91667E-6 7.40741E-7 L -0.00078 -0.36065 " pathEditMode="relative" rAng="0" ptsTypes="AA">
                                      <p:cBhvr>
                                        <p:cTn id="11" dur="2000" fill="hold"/>
                                        <p:tgtEl>
                                          <p:spTgt spid="6"/>
                                        </p:tgtEl>
                                        <p:attrNameLst>
                                          <p:attrName>ppt_x</p:attrName>
                                          <p:attrName>ppt_y</p:attrName>
                                        </p:attrNameLst>
                                      </p:cBhvr>
                                      <p:rCtr x="-39" y="-18032"/>
                                    </p:animMotion>
                                  </p:childTnLst>
                                </p:cTn>
                              </p:par>
                              <p:par>
                                <p:cTn id="12" presetID="0" presetClass="path" presetSubtype="0" accel="50000" decel="50000" fill="hold" grpId="0" nodeType="withEffect">
                                  <p:stCondLst>
                                    <p:cond delay="0"/>
                                  </p:stCondLst>
                                  <p:childTnLst>
                                    <p:animMotion origin="layout" path="M -0.00182 -0.04167 L -0.32539 -0.04167 " pathEditMode="relative" rAng="0" ptsTypes="AA">
                                      <p:cBhvr>
                                        <p:cTn id="13" dur="2000" fill="hold"/>
                                        <p:tgtEl>
                                          <p:spTgt spid="7"/>
                                        </p:tgtEl>
                                        <p:attrNameLst>
                                          <p:attrName>ppt_x</p:attrName>
                                          <p:attrName>ppt_y</p:attrName>
                                        </p:attrNameLst>
                                      </p:cBhvr>
                                      <p:rCtr x="-1618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745E5-75D0-A840-A157-053249E74D75}"/>
              </a:ext>
            </a:extLst>
          </p:cNvPr>
          <p:cNvSpPr>
            <a:spLocks noGrp="1"/>
          </p:cNvSpPr>
          <p:nvPr>
            <p:ph type="title"/>
          </p:nvPr>
        </p:nvSpPr>
        <p:spPr/>
        <p:txBody>
          <a:bodyPr>
            <a:normAutofit/>
          </a:bodyPr>
          <a:lstStyle/>
          <a:p>
            <a:r>
              <a:rPr lang="en-US" dirty="0"/>
              <a:t>Theory and practice</a:t>
            </a:r>
            <a:br>
              <a:rPr lang="en-US" dirty="0"/>
            </a:br>
            <a:r>
              <a:rPr lang="en-US" sz="2800" dirty="0"/>
              <a:t>Chemicals in aquatic settings</a:t>
            </a:r>
          </a:p>
        </p:txBody>
      </p:sp>
      <p:sp>
        <p:nvSpPr>
          <p:cNvPr id="3" name="Content Placeholder 2">
            <a:extLst>
              <a:ext uri="{FF2B5EF4-FFF2-40B4-BE49-F238E27FC236}">
                <a16:creationId xmlns:a16="http://schemas.microsoft.com/office/drawing/2014/main" id="{9C2160F4-6EC4-3B43-8060-FC88C1DC665B}"/>
              </a:ext>
            </a:extLst>
          </p:cNvPr>
          <p:cNvSpPr>
            <a:spLocks noGrp="1"/>
          </p:cNvSpPr>
          <p:nvPr>
            <p:ph idx="1"/>
          </p:nvPr>
        </p:nvSpPr>
        <p:spPr>
          <a:xfrm>
            <a:off x="385763" y="1681922"/>
            <a:ext cx="6764337" cy="5200073"/>
          </a:xfrm>
        </p:spPr>
        <p:txBody>
          <a:bodyPr>
            <a:noAutofit/>
          </a:bodyPr>
          <a:lstStyle/>
          <a:p>
            <a:pPr>
              <a:spcBef>
                <a:spcPts val="0"/>
              </a:spcBef>
              <a:spcAft>
                <a:spcPts val="600"/>
              </a:spcAft>
            </a:pPr>
            <a:r>
              <a:rPr lang="en-CA" sz="2200" dirty="0"/>
              <a:t>Pool Attendants should ensure:</a:t>
            </a:r>
          </a:p>
          <a:p>
            <a:pPr lvl="1">
              <a:spcBef>
                <a:spcPts val="0"/>
              </a:spcBef>
              <a:spcAft>
                <a:spcPts val="600"/>
              </a:spcAft>
            </a:pPr>
            <a:r>
              <a:rPr lang="en-CA" dirty="0"/>
              <a:t>Chemicals are clearly labelled and stored in a safe and secure location that is inaccessible to the public and bathers</a:t>
            </a:r>
          </a:p>
          <a:p>
            <a:pPr lvl="1">
              <a:spcBef>
                <a:spcPts val="0"/>
              </a:spcBef>
              <a:spcAft>
                <a:spcPts val="600"/>
              </a:spcAft>
            </a:pPr>
            <a:r>
              <a:rPr lang="en-CA" dirty="0"/>
              <a:t>There is a safe distance between different types of chemicals to avoid accidental mixing of dangerous chemicals </a:t>
            </a:r>
          </a:p>
          <a:p>
            <a:pPr lvl="1">
              <a:spcBef>
                <a:spcPts val="0"/>
              </a:spcBef>
              <a:spcAft>
                <a:spcPts val="1200"/>
              </a:spcAft>
            </a:pPr>
            <a:r>
              <a:rPr lang="en-CA" dirty="0"/>
              <a:t>The type and amount of chemicals added manually</a:t>
            </a:r>
          </a:p>
          <a:p>
            <a:pPr>
              <a:spcBef>
                <a:spcPts val="0"/>
              </a:spcBef>
              <a:spcAft>
                <a:spcPts val="1200"/>
              </a:spcAft>
            </a:pPr>
            <a:r>
              <a:rPr lang="en-CA" sz="2200" dirty="0"/>
              <a:t>Chemicals such as chlorine and muriatic acid should be stored separately where they cannot leak and interact with each other. Signage should identify each chemical. </a:t>
            </a:r>
          </a:p>
          <a:p>
            <a:pPr>
              <a:spcBef>
                <a:spcPts val="0"/>
              </a:spcBef>
              <a:spcAft>
                <a:spcPts val="1200"/>
              </a:spcAft>
            </a:pPr>
            <a:r>
              <a:rPr lang="en-CA" sz="2200" dirty="0"/>
              <a:t>When mixing chemicals, add them slowly. Never add water to the chemicals, always add the chemical to the water.</a:t>
            </a:r>
          </a:p>
        </p:txBody>
      </p:sp>
      <p:sp>
        <p:nvSpPr>
          <p:cNvPr id="6" name="TextBox 5">
            <a:extLst>
              <a:ext uri="{FF2B5EF4-FFF2-40B4-BE49-F238E27FC236}">
                <a16:creationId xmlns:a16="http://schemas.microsoft.com/office/drawing/2014/main" id="{1A1FF542-7513-9E4E-BCF9-FDC568A2FDB0}"/>
              </a:ext>
            </a:extLst>
          </p:cNvPr>
          <p:cNvSpPr txBox="1"/>
          <p:nvPr/>
        </p:nvSpPr>
        <p:spPr>
          <a:xfrm>
            <a:off x="12280605" y="3111732"/>
            <a:ext cx="4178595" cy="3770263"/>
          </a:xfrm>
          <a:prstGeom prst="rect">
            <a:avLst/>
          </a:prstGeom>
          <a:noFill/>
        </p:spPr>
        <p:txBody>
          <a:bodyPr wrap="square" rtlCol="0">
            <a:spAutoFit/>
          </a:bodyPr>
          <a:lstStyle/>
          <a:p>
            <a:pPr>
              <a:spcBef>
                <a:spcPts val="0"/>
              </a:spcBef>
              <a:spcAft>
                <a:spcPts val="600"/>
              </a:spcAft>
            </a:pPr>
            <a:r>
              <a:rPr lang="en-CA" b="1" dirty="0">
                <a:solidFill>
                  <a:srgbClr val="E9A500"/>
                </a:solidFill>
              </a:rPr>
              <a:t>General safe practices: </a:t>
            </a:r>
            <a:r>
              <a:rPr lang="en-CA" dirty="0"/>
              <a:t>Store chemicals in a cool, dry and ventilated area, including:</a:t>
            </a:r>
          </a:p>
          <a:p>
            <a:pPr marL="285750" lvl="0" indent="-285750">
              <a:buFont typeface="Arial" panose="020B0604020202020204" pitchFamily="34" charset="0"/>
              <a:buChar char="•"/>
            </a:pPr>
            <a:r>
              <a:rPr lang="en-CA" dirty="0"/>
              <a:t>Have personal protective equipment available as required </a:t>
            </a:r>
          </a:p>
          <a:p>
            <a:pPr marL="285750" lvl="0" indent="-285750">
              <a:buFont typeface="Arial" panose="020B0604020202020204" pitchFamily="34" charset="0"/>
              <a:buChar char="•"/>
            </a:pPr>
            <a:r>
              <a:rPr lang="en-CA" dirty="0"/>
              <a:t>Do not eat, drink or smoke in the chemical storage area </a:t>
            </a:r>
          </a:p>
          <a:p>
            <a:pPr marL="285750" lvl="0" indent="-285750">
              <a:buFont typeface="Arial" panose="020B0604020202020204" pitchFamily="34" charset="0"/>
              <a:buChar char="•"/>
            </a:pPr>
            <a:r>
              <a:rPr lang="en-CA" dirty="0"/>
              <a:t>Keep containers closed when chemicals are not in use </a:t>
            </a:r>
          </a:p>
          <a:p>
            <a:pPr marL="285750" lvl="0" indent="-285750">
              <a:buFont typeface="Arial" panose="020B0604020202020204" pitchFamily="34" charset="0"/>
              <a:buChar char="•"/>
            </a:pPr>
            <a:r>
              <a:rPr lang="en-CA" dirty="0"/>
              <a:t>Always wash hands thoroughly after handling chemicals </a:t>
            </a:r>
          </a:p>
          <a:p>
            <a:pPr marL="285750" indent="-285750">
              <a:buFont typeface="Arial" panose="020B0604020202020204" pitchFamily="34" charset="0"/>
              <a:buChar char="•"/>
            </a:pPr>
            <a:r>
              <a:rPr lang="en-CA" dirty="0"/>
              <a:t>Material Safety Data Sheets (MSDS) must be made available to employees for every chemical in use </a:t>
            </a:r>
          </a:p>
        </p:txBody>
      </p:sp>
      <p:pic>
        <p:nvPicPr>
          <p:cNvPr id="5" name="Picture 4" descr="Gloved hand holding pool chemicals">
            <a:extLst>
              <a:ext uri="{FF2B5EF4-FFF2-40B4-BE49-F238E27FC236}">
                <a16:creationId xmlns:a16="http://schemas.microsoft.com/office/drawing/2014/main" id="{D2E78BF0-7CCB-08EF-677C-5CA1990B9ABC}"/>
              </a:ext>
            </a:extLst>
          </p:cNvPr>
          <p:cNvPicPr>
            <a:picLocks noChangeAspect="1"/>
          </p:cNvPicPr>
          <p:nvPr/>
        </p:nvPicPr>
        <p:blipFill>
          <a:blip r:embed="rId3" cstate="screen">
            <a:extLst>
              <a:ext uri="{28A0092B-C50C-407E-A947-70E740481C1C}">
                <a14:useLocalDpi xmlns:a14="http://schemas.microsoft.com/office/drawing/2010/main"/>
              </a:ext>
            </a:extLst>
          </a:blip>
          <a:srcRect l="14610" r="14610"/>
          <a:stretch/>
        </p:blipFill>
        <p:spPr>
          <a:xfrm>
            <a:off x="8565802" y="2917132"/>
            <a:ext cx="2615610" cy="2615609"/>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6212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375E-6 -2.22222E-6 L -0.00079 -0.38148 " pathEditMode="relative" rAng="0" ptsTypes="AA">
                                      <p:cBhvr>
                                        <p:cTn id="11" dur="2000" fill="hold"/>
                                        <p:tgtEl>
                                          <p:spTgt spid="5"/>
                                        </p:tgtEl>
                                        <p:attrNameLst>
                                          <p:attrName>ppt_x</p:attrName>
                                          <p:attrName>ppt_y</p:attrName>
                                        </p:attrNameLst>
                                      </p:cBhvr>
                                      <p:rCtr x="-39" y="-19074"/>
                                    </p:animMotion>
                                  </p:childTnLst>
                                </p:cTn>
                              </p:par>
                              <p:par>
                                <p:cTn id="12" presetID="0" presetClass="path" presetSubtype="0" accel="50000" decel="50000" fill="hold" grpId="0" nodeType="withEffect">
                                  <p:stCondLst>
                                    <p:cond delay="0"/>
                                  </p:stCondLst>
                                  <p:childTnLst>
                                    <p:animMotion origin="layout" path="M 0.06588 -0.02315 L -0.38438 -0.01736 " pathEditMode="relative" rAng="0" ptsTypes="AA">
                                      <p:cBhvr>
                                        <p:cTn id="13" dur="2000" fill="hold"/>
                                        <p:tgtEl>
                                          <p:spTgt spid="6"/>
                                        </p:tgtEl>
                                        <p:attrNameLst>
                                          <p:attrName>ppt_x</p:attrName>
                                          <p:attrName>ppt_y</p:attrName>
                                        </p:attrNameLst>
                                      </p:cBhvr>
                                      <p:rCtr x="-22513"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AAD1-E31B-1F4D-B702-94914389EAB9}"/>
              </a:ext>
            </a:extLst>
          </p:cNvPr>
          <p:cNvSpPr>
            <a:spLocks noGrp="1"/>
          </p:cNvSpPr>
          <p:nvPr>
            <p:ph type="title"/>
          </p:nvPr>
        </p:nvSpPr>
        <p:spPr/>
        <p:txBody>
          <a:bodyPr>
            <a:normAutofit/>
          </a:bodyPr>
          <a:lstStyle/>
          <a:p>
            <a:r>
              <a:rPr lang="en-US" dirty="0"/>
              <a:t>Theory and practice</a:t>
            </a:r>
            <a:br>
              <a:rPr lang="en-US" dirty="0"/>
            </a:br>
            <a:r>
              <a:rPr lang="en-US" sz="2800" dirty="0"/>
              <a:t>Working alone at a wading pool</a:t>
            </a:r>
          </a:p>
        </p:txBody>
      </p:sp>
      <p:sp>
        <p:nvSpPr>
          <p:cNvPr id="3" name="Content Placeholder 2">
            <a:extLst>
              <a:ext uri="{FF2B5EF4-FFF2-40B4-BE49-F238E27FC236}">
                <a16:creationId xmlns:a16="http://schemas.microsoft.com/office/drawing/2014/main" id="{B0B1A090-4567-A44B-AE7C-2947EDA68904}"/>
              </a:ext>
            </a:extLst>
          </p:cNvPr>
          <p:cNvSpPr>
            <a:spLocks noGrp="1"/>
          </p:cNvSpPr>
          <p:nvPr>
            <p:ph idx="1"/>
          </p:nvPr>
        </p:nvSpPr>
        <p:spPr>
          <a:xfrm>
            <a:off x="385763" y="1717298"/>
            <a:ext cx="8226609" cy="4933121"/>
          </a:xfrm>
        </p:spPr>
        <p:txBody>
          <a:bodyPr>
            <a:noAutofit/>
          </a:bodyPr>
          <a:lstStyle/>
          <a:p>
            <a:pPr>
              <a:lnSpc>
                <a:spcPct val="110000"/>
              </a:lnSpc>
              <a:spcBef>
                <a:spcPts val="0"/>
              </a:spcBef>
              <a:spcAft>
                <a:spcPts val="1200"/>
              </a:spcAft>
            </a:pPr>
            <a:r>
              <a:rPr lang="en-CA" sz="2200" dirty="0"/>
              <a:t>When EMS is needed: Follow the written emergency procedures from the employer for direct access to activating EMS. If a life-threatening emergency does occur, attendants may recruit additional help from nearby patrons certified in first aid. </a:t>
            </a:r>
          </a:p>
          <a:p>
            <a:pPr>
              <a:lnSpc>
                <a:spcPct val="110000"/>
              </a:lnSpc>
              <a:spcBef>
                <a:spcPts val="0"/>
              </a:spcBef>
              <a:spcAft>
                <a:spcPts val="1200"/>
              </a:spcAft>
            </a:pPr>
            <a:r>
              <a:rPr lang="en-CA" sz="2200" dirty="0"/>
              <a:t>Breaks: Pool Attendants should know and understand the type and frequency of breaks permitted by their employer. Pool must be cleared if Pool Attendant leaves their post.</a:t>
            </a:r>
          </a:p>
          <a:p>
            <a:pPr>
              <a:lnSpc>
                <a:spcPct val="110000"/>
              </a:lnSpc>
              <a:spcBef>
                <a:spcPts val="0"/>
              </a:spcBef>
              <a:spcAft>
                <a:spcPts val="1200"/>
              </a:spcAft>
            </a:pPr>
            <a:r>
              <a:rPr lang="en-CA" sz="2200" dirty="0"/>
              <a:t>Ask questions: Pool Attendants should be comfortable and encouraged to reach out to their supervisors or other staff members whenever questions or situations arise that are not easily answered. </a:t>
            </a:r>
          </a:p>
          <a:p>
            <a:pPr>
              <a:lnSpc>
                <a:spcPct val="110000"/>
              </a:lnSpc>
              <a:spcBef>
                <a:spcPts val="0"/>
              </a:spcBef>
              <a:spcAft>
                <a:spcPts val="1200"/>
              </a:spcAft>
            </a:pPr>
            <a:r>
              <a:rPr lang="en-CA" sz="2200" dirty="0"/>
              <a:t>Stay alert: Pool Attendants ensure a safe and enjoyable aquatic experience through the vigilant supervision of patrons. </a:t>
            </a:r>
            <a:endParaRPr lang="en-US" sz="2200" dirty="0"/>
          </a:p>
        </p:txBody>
      </p:sp>
      <p:pic>
        <p:nvPicPr>
          <p:cNvPr id="7" name="Picture 6" descr="Child standing in wading pool.">
            <a:extLst>
              <a:ext uri="{FF2B5EF4-FFF2-40B4-BE49-F238E27FC236}">
                <a16:creationId xmlns:a16="http://schemas.microsoft.com/office/drawing/2014/main" id="{8EB97DFE-C891-F0F5-1A79-EDAC15353D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977" r="9811"/>
          <a:stretch/>
        </p:blipFill>
        <p:spPr>
          <a:xfrm>
            <a:off x="8612372" y="2475089"/>
            <a:ext cx="3009736" cy="3033889"/>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6445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745E5-75D0-A840-A157-053249E74D75}"/>
              </a:ext>
            </a:extLst>
          </p:cNvPr>
          <p:cNvSpPr>
            <a:spLocks noGrp="1"/>
          </p:cNvSpPr>
          <p:nvPr>
            <p:ph type="title"/>
          </p:nvPr>
        </p:nvSpPr>
        <p:spPr/>
        <p:txBody>
          <a:bodyPr>
            <a:normAutofit/>
          </a:bodyPr>
          <a:lstStyle/>
          <a:p>
            <a:r>
              <a:rPr lang="en-US" dirty="0"/>
              <a:t>Theory and practice</a:t>
            </a:r>
            <a:br>
              <a:rPr lang="en-US" dirty="0"/>
            </a:br>
            <a:r>
              <a:rPr lang="en-CA" sz="2800" dirty="0"/>
              <a:t>Documentation and logging include</a:t>
            </a:r>
            <a:endParaRPr lang="en-US" sz="2800" dirty="0"/>
          </a:p>
        </p:txBody>
      </p:sp>
      <p:sp>
        <p:nvSpPr>
          <p:cNvPr id="3" name="Content Placeholder 2">
            <a:extLst>
              <a:ext uri="{FF2B5EF4-FFF2-40B4-BE49-F238E27FC236}">
                <a16:creationId xmlns:a16="http://schemas.microsoft.com/office/drawing/2014/main" id="{9C2160F4-6EC4-3B43-8060-FC88C1DC665B}"/>
              </a:ext>
            </a:extLst>
          </p:cNvPr>
          <p:cNvSpPr>
            <a:spLocks noGrp="1"/>
          </p:cNvSpPr>
          <p:nvPr>
            <p:ph idx="1"/>
          </p:nvPr>
        </p:nvSpPr>
        <p:spPr>
          <a:xfrm>
            <a:off x="385764" y="1752622"/>
            <a:ext cx="8558211" cy="4702988"/>
          </a:xfrm>
        </p:spPr>
        <p:txBody>
          <a:bodyPr>
            <a:noAutofit/>
          </a:bodyPr>
          <a:lstStyle/>
          <a:p>
            <a:pPr marL="0" indent="0">
              <a:spcBef>
                <a:spcPts val="0"/>
              </a:spcBef>
              <a:spcAft>
                <a:spcPts val="600"/>
              </a:spcAft>
              <a:buNone/>
            </a:pPr>
            <a:r>
              <a:rPr lang="en-CA" sz="2200" dirty="0"/>
              <a:t>Pool Attendants are responsible for documenting and logging daily information concerning the function and operation of the wading pool. This may include:</a:t>
            </a:r>
          </a:p>
          <a:p>
            <a:pPr lvl="1"/>
            <a:r>
              <a:rPr lang="en-CA" dirty="0"/>
              <a:t>Bather load – how many bathers visit during the morning and afternoon</a:t>
            </a:r>
          </a:p>
          <a:p>
            <a:pPr lvl="1"/>
            <a:r>
              <a:rPr lang="en-CA" dirty="0"/>
              <a:t>Pool chemistry, e.g., chlorine and pH levels</a:t>
            </a:r>
          </a:p>
          <a:p>
            <a:pPr lvl="1"/>
            <a:r>
              <a:rPr lang="en-CA" dirty="0"/>
              <a:t>Water clarity, e.g., good or poor, is the bottom visible</a:t>
            </a:r>
          </a:p>
          <a:p>
            <a:pPr lvl="1"/>
            <a:r>
              <a:rPr lang="en-CA" dirty="0"/>
              <a:t>Fouling, e.g., feces, vomit, blood or chemical</a:t>
            </a:r>
          </a:p>
          <a:p>
            <a:pPr lvl="1"/>
            <a:r>
              <a:rPr lang="en-CA" dirty="0"/>
              <a:t>Filtration or circulation system is not operative or malfunctioning</a:t>
            </a:r>
          </a:p>
          <a:p>
            <a:pPr lvl="1"/>
            <a:r>
              <a:rPr lang="en-CA" dirty="0"/>
              <a:t>Drain cover or fittings missing or not in good repair</a:t>
            </a:r>
          </a:p>
          <a:p>
            <a:pPr lvl="1"/>
            <a:r>
              <a:rPr lang="en-CA" dirty="0"/>
              <a:t>Ground Fault Circuit Interrupter missing or malfunctioning (if applicable) </a:t>
            </a:r>
          </a:p>
          <a:p>
            <a:pPr lvl="1"/>
            <a:r>
              <a:rPr lang="en-CA" dirty="0"/>
              <a:t>Emergency communication device is not available or malfunctioning</a:t>
            </a:r>
          </a:p>
          <a:p>
            <a:pPr lvl="1"/>
            <a:r>
              <a:rPr lang="en-CA" dirty="0"/>
              <a:t>Health and safety: inclement weather, electrical storm concern</a:t>
            </a:r>
          </a:p>
        </p:txBody>
      </p:sp>
      <p:pic>
        <p:nvPicPr>
          <p:cNvPr id="6" name="Picture 5" descr="Lifeguard recording information on clipboard">
            <a:extLst>
              <a:ext uri="{FF2B5EF4-FFF2-40B4-BE49-F238E27FC236}">
                <a16:creationId xmlns:a16="http://schemas.microsoft.com/office/drawing/2014/main" id="{007B960D-022C-A796-9A06-E8FCDB4728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622" t="-462" r="23780" b="462"/>
          <a:stretch/>
        </p:blipFill>
        <p:spPr>
          <a:xfrm>
            <a:off x="8943975" y="2561439"/>
            <a:ext cx="2786638" cy="2789476"/>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8030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A5AE0-7DB6-29E0-2FA4-1036CD4D4F13}"/>
              </a:ext>
            </a:extLst>
          </p:cNvPr>
          <p:cNvSpPr>
            <a:spLocks noGrp="1"/>
          </p:cNvSpPr>
          <p:nvPr>
            <p:ph type="title"/>
          </p:nvPr>
        </p:nvSpPr>
        <p:spPr/>
        <p:txBody>
          <a:bodyPr>
            <a:normAutofit fontScale="90000"/>
          </a:bodyPr>
          <a:lstStyle/>
          <a:p>
            <a:r>
              <a:rPr lang="en-US" dirty="0"/>
              <a:t>Communication</a:t>
            </a:r>
            <a:br>
              <a:rPr lang="en-US" dirty="0"/>
            </a:br>
            <a:r>
              <a:rPr lang="en-CA" dirty="0">
                <a:solidFill>
                  <a:srgbClr val="E9A500"/>
                </a:solidFill>
              </a:rPr>
              <a:t>Test item</a:t>
            </a:r>
            <a:endParaRPr lang="en-US" dirty="0">
              <a:solidFill>
                <a:srgbClr val="E9A500"/>
              </a:solidFill>
            </a:endParaRPr>
          </a:p>
        </p:txBody>
      </p:sp>
      <p:sp>
        <p:nvSpPr>
          <p:cNvPr id="4" name="Content Placeholder 2">
            <a:extLst>
              <a:ext uri="{FF2B5EF4-FFF2-40B4-BE49-F238E27FC236}">
                <a16:creationId xmlns:a16="http://schemas.microsoft.com/office/drawing/2014/main" id="{92C2E421-E7D7-292E-802E-5CB93911F7EE}"/>
              </a:ext>
            </a:extLst>
          </p:cNvPr>
          <p:cNvSpPr>
            <a:spLocks noGrp="1"/>
          </p:cNvSpPr>
          <p:nvPr>
            <p:ph idx="1"/>
          </p:nvPr>
        </p:nvSpPr>
        <p:spPr>
          <a:xfrm>
            <a:off x="385763" y="2071927"/>
            <a:ext cx="8716893" cy="4161181"/>
          </a:xfrm>
        </p:spPr>
        <p:txBody>
          <a:bodyPr>
            <a:noAutofit/>
          </a:bodyPr>
          <a:lstStyle/>
          <a:p>
            <a:pPr marL="0" indent="0">
              <a:buNone/>
            </a:pPr>
            <a:r>
              <a:rPr lang="en-CA" b="1" dirty="0"/>
              <a:t>Let’s learn about: Demonstrating effective communication with</a:t>
            </a:r>
            <a:endParaRPr lang="en-US" altLang="en-US" sz="2600" b="1" dirty="0"/>
          </a:p>
          <a:p>
            <a:r>
              <a:rPr lang="en-US" altLang="en-US" sz="2600" dirty="0"/>
              <a:t>Patrons and victims:</a:t>
            </a:r>
          </a:p>
          <a:p>
            <a:pPr marL="685800" lvl="2">
              <a:spcBef>
                <a:spcPts val="0"/>
              </a:spcBef>
              <a:spcAft>
                <a:spcPts val="600"/>
              </a:spcAft>
            </a:pPr>
            <a:r>
              <a:rPr lang="en-US" altLang="en-US" sz="2200" dirty="0"/>
              <a:t>Provide good customer service and public relations</a:t>
            </a:r>
          </a:p>
          <a:p>
            <a:pPr marL="685800" lvl="2">
              <a:spcBef>
                <a:spcPts val="0"/>
              </a:spcBef>
              <a:spcAft>
                <a:spcPts val="600"/>
              </a:spcAft>
            </a:pPr>
            <a:r>
              <a:rPr lang="en-US" altLang="en-US" sz="2200" dirty="0"/>
              <a:t>Educate and explain safe practices</a:t>
            </a:r>
          </a:p>
          <a:p>
            <a:pPr marL="685800" lvl="2">
              <a:spcBef>
                <a:spcPts val="0"/>
              </a:spcBef>
              <a:spcAft>
                <a:spcPts val="600"/>
              </a:spcAft>
            </a:pPr>
            <a:r>
              <a:rPr lang="en-US" altLang="en-US" sz="2200" dirty="0"/>
              <a:t>Personal modelling of safe practices</a:t>
            </a:r>
          </a:p>
          <a:p>
            <a:r>
              <a:rPr lang="en-US" altLang="en-US" sz="2600" dirty="0"/>
              <a:t>Coworkers, supervisors &amp; EMS:</a:t>
            </a:r>
          </a:p>
          <a:p>
            <a:pPr marL="685800" lvl="2">
              <a:spcBef>
                <a:spcPts val="0"/>
              </a:spcBef>
              <a:spcAft>
                <a:spcPts val="600"/>
              </a:spcAft>
            </a:pPr>
            <a:r>
              <a:rPr lang="en-US" altLang="en-US" sz="2200" dirty="0"/>
              <a:t>Demonstrate hand and whistle signals</a:t>
            </a:r>
          </a:p>
          <a:p>
            <a:pPr marL="685800" lvl="2">
              <a:spcBef>
                <a:spcPts val="0"/>
              </a:spcBef>
              <a:spcAft>
                <a:spcPts val="600"/>
              </a:spcAft>
            </a:pPr>
            <a:r>
              <a:rPr lang="en-US" altLang="en-US" sz="2200" dirty="0"/>
              <a:t>Can give and receive accurate directions</a:t>
            </a:r>
          </a:p>
          <a:p>
            <a:pPr marL="685800" lvl="2">
              <a:spcBef>
                <a:spcPts val="0"/>
              </a:spcBef>
              <a:spcAft>
                <a:spcPts val="600"/>
              </a:spcAft>
            </a:pPr>
            <a:r>
              <a:rPr lang="en-US" altLang="en-US" sz="2200" dirty="0"/>
              <a:t>Clear and accurate communication</a:t>
            </a:r>
          </a:p>
          <a:p>
            <a:endParaRPr lang="en-US" altLang="en-US" sz="2500" dirty="0"/>
          </a:p>
        </p:txBody>
      </p:sp>
      <p:grpSp>
        <p:nvGrpSpPr>
          <p:cNvPr id="9" name="Group 8">
            <a:extLst>
              <a:ext uri="{FF2B5EF4-FFF2-40B4-BE49-F238E27FC236}">
                <a16:creationId xmlns:a16="http://schemas.microsoft.com/office/drawing/2014/main" id="{1B9851D1-10EB-3131-6B60-F5761712EA1A}"/>
              </a:ext>
              <a:ext uri="{C183D7F6-B498-43B3-948B-1728B52AA6E4}">
                <adec:decorative xmlns:adec="http://schemas.microsoft.com/office/drawing/2017/decorative" val="1"/>
              </a:ext>
            </a:extLst>
          </p:cNvPr>
          <p:cNvGrpSpPr/>
          <p:nvPr/>
        </p:nvGrpSpPr>
        <p:grpSpPr>
          <a:xfrm>
            <a:off x="9693578" y="4485553"/>
            <a:ext cx="3231775" cy="3194032"/>
            <a:chOff x="9693578" y="4485553"/>
            <a:chExt cx="3231775" cy="3194032"/>
          </a:xfrm>
        </p:grpSpPr>
        <p:sp>
          <p:nvSpPr>
            <p:cNvPr id="10" name="Oval 9">
              <a:extLst>
                <a:ext uri="{FF2B5EF4-FFF2-40B4-BE49-F238E27FC236}">
                  <a16:creationId xmlns:a16="http://schemas.microsoft.com/office/drawing/2014/main" id="{CA4119C4-B867-6D58-26AC-D60C674F1EE8}"/>
                </a:ext>
              </a:extLst>
            </p:cNvPr>
            <p:cNvSpPr/>
            <p:nvPr/>
          </p:nvSpPr>
          <p:spPr>
            <a:xfrm>
              <a:off x="9693578" y="4485553"/>
              <a:ext cx="3231775" cy="3194032"/>
            </a:xfrm>
            <a:prstGeom prst="ellipse">
              <a:avLst/>
            </a:prstGeom>
            <a:solidFill>
              <a:schemeClr val="bg1"/>
            </a:solidFill>
            <a:ln>
              <a:noFill/>
            </a:ln>
            <a:effectLst>
              <a:outerShdw blurRad="2032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Nunito" panose="00000500000000000000" pitchFamily="2" charset="0"/>
              </a:endParaRPr>
            </a:p>
          </p:txBody>
        </p:sp>
        <p:pic>
          <p:nvPicPr>
            <p:cNvPr id="11" name="Picture 10" descr="Pool Attendant standing by pool">
              <a:extLst>
                <a:ext uri="{FF2B5EF4-FFF2-40B4-BE49-F238E27FC236}">
                  <a16:creationId xmlns:a16="http://schemas.microsoft.com/office/drawing/2014/main" id="{9986849E-E8A7-FD25-9FFC-C227390CAA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29034" y="4593807"/>
              <a:ext cx="2369942" cy="2264193"/>
            </a:xfrm>
            <a:custGeom>
              <a:avLst/>
              <a:gdLst>
                <a:gd name="connsiteX0" fmla="*/ 3536064 w 5676900"/>
                <a:gd name="connsiteY0" fmla="*/ 0 h 5423591"/>
                <a:gd name="connsiteX1" fmla="*/ 5513111 w 5676900"/>
                <a:gd name="connsiteY1" fmla="*/ 603904 h 5423591"/>
                <a:gd name="connsiteX2" fmla="*/ 5676900 w 5676900"/>
                <a:gd name="connsiteY2" fmla="*/ 726384 h 5423591"/>
                <a:gd name="connsiteX3" fmla="*/ 5676900 w 5676900"/>
                <a:gd name="connsiteY3" fmla="*/ 5423591 h 5423591"/>
                <a:gd name="connsiteX4" fmla="*/ 549520 w 5676900"/>
                <a:gd name="connsiteY4" fmla="*/ 5423591 h 5423591"/>
                <a:gd name="connsiteX5" fmla="*/ 426784 w 5676900"/>
                <a:gd name="connsiteY5" fmla="*/ 5221562 h 5423591"/>
                <a:gd name="connsiteX6" fmla="*/ 0 w 5676900"/>
                <a:gd name="connsiteY6" fmla="*/ 3536064 h 5423591"/>
                <a:gd name="connsiteX7" fmla="*/ 3536064 w 5676900"/>
                <a:gd name="connsiteY7" fmla="*/ 0 h 542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6900" h="5423591">
                  <a:moveTo>
                    <a:pt x="3536064" y="0"/>
                  </a:moveTo>
                  <a:cubicBezTo>
                    <a:pt x="4268407" y="0"/>
                    <a:pt x="4948751" y="222631"/>
                    <a:pt x="5513111" y="603904"/>
                  </a:cubicBezTo>
                  <a:lnTo>
                    <a:pt x="5676900" y="726384"/>
                  </a:lnTo>
                  <a:lnTo>
                    <a:pt x="5676900" y="5423591"/>
                  </a:lnTo>
                  <a:lnTo>
                    <a:pt x="549520" y="5423591"/>
                  </a:lnTo>
                  <a:lnTo>
                    <a:pt x="426784" y="5221562"/>
                  </a:lnTo>
                  <a:cubicBezTo>
                    <a:pt x="154605" y="4720526"/>
                    <a:pt x="0" y="4146350"/>
                    <a:pt x="0" y="3536064"/>
                  </a:cubicBezTo>
                  <a:cubicBezTo>
                    <a:pt x="0" y="1583150"/>
                    <a:pt x="1583150" y="0"/>
                    <a:pt x="3536064" y="0"/>
                  </a:cubicBezTo>
                  <a:close/>
                </a:path>
              </a:pathLst>
            </a:custGeom>
          </p:spPr>
        </p:pic>
      </p:grpSp>
    </p:spTree>
    <p:extLst>
      <p:ext uri="{BB962C8B-B14F-4D97-AF65-F5344CB8AC3E}">
        <p14:creationId xmlns:p14="http://schemas.microsoft.com/office/powerpoint/2010/main" val="304838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F12E2-740B-A77D-0D9F-4743AAC48646}"/>
              </a:ext>
            </a:extLst>
          </p:cNvPr>
          <p:cNvSpPr>
            <a:spLocks noGrp="1"/>
          </p:cNvSpPr>
          <p:nvPr>
            <p:ph type="title"/>
          </p:nvPr>
        </p:nvSpPr>
        <p:spPr/>
        <p:txBody>
          <a:bodyPr/>
          <a:lstStyle/>
          <a:p>
            <a:r>
              <a:rPr lang="en-US" dirty="0"/>
              <a:t>Communication</a:t>
            </a:r>
            <a:br>
              <a:rPr lang="en-US" dirty="0"/>
            </a:br>
            <a:r>
              <a:rPr lang="en-US" altLang="en-US" sz="2800" dirty="0"/>
              <a:t>With patrons</a:t>
            </a:r>
            <a:endParaRPr lang="en-US" dirty="0"/>
          </a:p>
        </p:txBody>
      </p:sp>
      <p:sp>
        <p:nvSpPr>
          <p:cNvPr id="4" name="Content Placeholder 2">
            <a:extLst>
              <a:ext uri="{FF2B5EF4-FFF2-40B4-BE49-F238E27FC236}">
                <a16:creationId xmlns:a16="http://schemas.microsoft.com/office/drawing/2014/main" id="{032C4853-9627-B9D8-E576-E66C9C255020}"/>
              </a:ext>
            </a:extLst>
          </p:cNvPr>
          <p:cNvSpPr>
            <a:spLocks noGrp="1"/>
          </p:cNvSpPr>
          <p:nvPr>
            <p:ph idx="1"/>
          </p:nvPr>
        </p:nvSpPr>
        <p:spPr>
          <a:xfrm>
            <a:off x="385764" y="1734207"/>
            <a:ext cx="7127740" cy="5030150"/>
          </a:xfrm>
        </p:spPr>
        <p:txBody>
          <a:bodyPr>
            <a:noAutofit/>
          </a:bodyPr>
          <a:lstStyle/>
          <a:p>
            <a:pPr>
              <a:spcBef>
                <a:spcPts val="0"/>
              </a:spcBef>
              <a:spcAft>
                <a:spcPts val="1200"/>
              </a:spcAft>
            </a:pPr>
            <a:r>
              <a:rPr lang="en-CA" sz="2200" dirty="0"/>
              <a:t>The Pool Attendant’s challenge is to maximize patrons’ fun while minimizing their risk of injury. Good public relations results in positive patron attitudes and behaviour.</a:t>
            </a:r>
          </a:p>
          <a:p>
            <a:pPr>
              <a:spcBef>
                <a:spcPts val="0"/>
              </a:spcBef>
              <a:spcAft>
                <a:spcPts val="1200"/>
              </a:spcAft>
            </a:pPr>
            <a:r>
              <a:rPr lang="en-CA" sz="2200" dirty="0"/>
              <a:t>The goal should be to persuade patrons to see the pool attendant as someone who is professional, approachable, and eager to help.</a:t>
            </a:r>
          </a:p>
          <a:p>
            <a:pPr>
              <a:spcBef>
                <a:spcPts val="0"/>
              </a:spcBef>
              <a:spcAft>
                <a:spcPts val="1200"/>
              </a:spcAft>
            </a:pPr>
            <a:r>
              <a:rPr lang="en-CA" sz="2200" dirty="0"/>
              <a:t>Learn to convey information calmly, clearly, and accurately. Ensure all communication with patrons is respectful.</a:t>
            </a:r>
          </a:p>
          <a:p>
            <a:pPr>
              <a:spcBef>
                <a:spcPts val="0"/>
              </a:spcBef>
              <a:spcAft>
                <a:spcPts val="1200"/>
              </a:spcAft>
            </a:pPr>
            <a:r>
              <a:rPr lang="en-CA" sz="2200" dirty="0"/>
              <a:t>Practice effective listening skills to ensure that you accurately receive information.</a:t>
            </a:r>
          </a:p>
          <a:p>
            <a:pPr>
              <a:spcBef>
                <a:spcPts val="0"/>
              </a:spcBef>
              <a:spcAft>
                <a:spcPts val="1200"/>
              </a:spcAft>
            </a:pPr>
            <a:r>
              <a:rPr lang="en-CA" sz="2200" dirty="0"/>
              <a:t>Verbal communication: Move as close to the patron as possible. Lower yourself to the patron’s physical level and use respectful language. </a:t>
            </a:r>
          </a:p>
          <a:p>
            <a:endParaRPr lang="en-US" altLang="en-US" sz="1800" dirty="0"/>
          </a:p>
        </p:txBody>
      </p:sp>
      <p:pic>
        <p:nvPicPr>
          <p:cNvPr id="10" name="Picture 9" descr="Child sitting in a splash pad">
            <a:extLst>
              <a:ext uri="{FF2B5EF4-FFF2-40B4-BE49-F238E27FC236}">
                <a16:creationId xmlns:a16="http://schemas.microsoft.com/office/drawing/2014/main" id="{FB749140-B8BE-8B81-8ECC-4F17247980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4487" t="19800" r="19200" b="5669"/>
          <a:stretch/>
        </p:blipFill>
        <p:spPr>
          <a:xfrm>
            <a:off x="9624094" y="1911369"/>
            <a:ext cx="2259260" cy="1692829"/>
          </a:xfrm>
          <a:prstGeom prst="snip2DiagRect">
            <a:avLst>
              <a:gd name="adj1" fmla="val 0"/>
              <a:gd name="adj2" fmla="val 2447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descr="Cool kid giving double thumbs up">
            <a:extLst>
              <a:ext uri="{FF2B5EF4-FFF2-40B4-BE49-F238E27FC236}">
                <a16:creationId xmlns:a16="http://schemas.microsoft.com/office/drawing/2014/main" id="{4EC2A21D-2711-C2AA-7EB8-0E3EE81876B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116" t="18029" r="39145"/>
          <a:stretch/>
        </p:blipFill>
        <p:spPr>
          <a:xfrm>
            <a:off x="7960669" y="3223099"/>
            <a:ext cx="2490614" cy="3427320"/>
          </a:xfrm>
          <a:prstGeom prst="snip2DiagRect">
            <a:avLst>
              <a:gd name="adj1" fmla="val 0"/>
              <a:gd name="adj2" fmla="val 24441"/>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0283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A1A8F-0E6D-4240-AD5D-D2504234217E}"/>
              </a:ext>
            </a:extLst>
          </p:cNvPr>
          <p:cNvSpPr>
            <a:spLocks noGrp="1"/>
          </p:cNvSpPr>
          <p:nvPr>
            <p:ph type="title"/>
          </p:nvPr>
        </p:nvSpPr>
        <p:spPr/>
        <p:txBody>
          <a:bodyPr>
            <a:normAutofit/>
          </a:bodyPr>
          <a:lstStyle/>
          <a:p>
            <a:r>
              <a:rPr lang="en-US" dirty="0"/>
              <a:t>Communication</a:t>
            </a:r>
            <a:br>
              <a:rPr lang="en-US" dirty="0"/>
            </a:br>
            <a:r>
              <a:rPr lang="en-US" sz="2800" dirty="0"/>
              <a:t>Public relations</a:t>
            </a:r>
          </a:p>
        </p:txBody>
      </p:sp>
      <p:sp>
        <p:nvSpPr>
          <p:cNvPr id="3" name="Content Placeholder 2">
            <a:extLst>
              <a:ext uri="{FF2B5EF4-FFF2-40B4-BE49-F238E27FC236}">
                <a16:creationId xmlns:a16="http://schemas.microsoft.com/office/drawing/2014/main" id="{FB4B58A8-9CEF-F24B-A48C-583D1E1C59F2}"/>
              </a:ext>
            </a:extLst>
          </p:cNvPr>
          <p:cNvSpPr>
            <a:spLocks noGrp="1"/>
          </p:cNvSpPr>
          <p:nvPr>
            <p:ph idx="1"/>
          </p:nvPr>
        </p:nvSpPr>
        <p:spPr>
          <a:xfrm>
            <a:off x="385763" y="2109039"/>
            <a:ext cx="6746557" cy="4477291"/>
          </a:xfrm>
        </p:spPr>
        <p:txBody>
          <a:bodyPr>
            <a:noAutofit/>
          </a:bodyPr>
          <a:lstStyle/>
          <a:p>
            <a:pPr marL="0" indent="0">
              <a:spcBef>
                <a:spcPts val="0"/>
              </a:spcBef>
              <a:spcAft>
                <a:spcPts val="1200"/>
              </a:spcAft>
              <a:buNone/>
            </a:pPr>
            <a:r>
              <a:rPr lang="en-US" dirty="0"/>
              <a:t>A Pool Attendant’s behaviour and image</a:t>
            </a:r>
          </a:p>
          <a:p>
            <a:pPr>
              <a:spcBef>
                <a:spcPts val="0"/>
              </a:spcBef>
              <a:spcAft>
                <a:spcPts val="2400"/>
              </a:spcAft>
            </a:pPr>
            <a:r>
              <a:rPr lang="en-US" sz="2200" dirty="0"/>
              <a:t>Body language, e.g., stance while patrolling and scanning the wading pool</a:t>
            </a:r>
          </a:p>
          <a:p>
            <a:pPr>
              <a:spcBef>
                <a:spcPts val="0"/>
              </a:spcBef>
              <a:spcAft>
                <a:spcPts val="2400"/>
              </a:spcAft>
            </a:pPr>
            <a:r>
              <a:rPr lang="en-US" sz="2200" dirty="0"/>
              <a:t>Vigilant and attentive, professional, alert</a:t>
            </a:r>
          </a:p>
          <a:p>
            <a:pPr>
              <a:spcBef>
                <a:spcPts val="0"/>
              </a:spcBef>
              <a:spcAft>
                <a:spcPts val="2400"/>
              </a:spcAft>
            </a:pPr>
            <a:r>
              <a:rPr lang="en-US" sz="2200" dirty="0"/>
              <a:t>Uniforms kept neat, clean, appropriately worn</a:t>
            </a:r>
          </a:p>
          <a:p>
            <a:pPr>
              <a:spcBef>
                <a:spcPts val="0"/>
              </a:spcBef>
              <a:spcAft>
                <a:spcPts val="2400"/>
              </a:spcAft>
            </a:pPr>
            <a:r>
              <a:rPr lang="en-US" sz="2200" dirty="0"/>
              <a:t>Model expected attitudes and behaviours </a:t>
            </a:r>
          </a:p>
          <a:p>
            <a:pPr>
              <a:spcBef>
                <a:spcPts val="0"/>
              </a:spcBef>
              <a:spcAft>
                <a:spcPts val="2400"/>
              </a:spcAft>
            </a:pPr>
            <a:r>
              <a:rPr lang="en-US" sz="2200" dirty="0"/>
              <a:t>Develop a rapport with patrons, get to know their name</a:t>
            </a:r>
          </a:p>
          <a:p>
            <a:endParaRPr lang="en-US" altLang="en-US" sz="1800" dirty="0"/>
          </a:p>
        </p:txBody>
      </p:sp>
      <p:pic>
        <p:nvPicPr>
          <p:cNvPr id="9" name="Picture 8" descr="Two lifeguards standing back to back">
            <a:extLst>
              <a:ext uri="{FF2B5EF4-FFF2-40B4-BE49-F238E27FC236}">
                <a16:creationId xmlns:a16="http://schemas.microsoft.com/office/drawing/2014/main" id="{57C79996-59A4-D106-15B9-45DA5240CDA4}"/>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7489" b="100000" l="0" r="97247">
                        <a14:foregroundMark x1="32183" y1="11059" x2="32183" y2="11059"/>
                        <a14:foregroundMark x1="27065" y1="20179" x2="27065" y2="20179"/>
                        <a14:foregroundMark x1="33618" y1="7528" x2="33618" y2="7528"/>
                      </a14:backgroundRemoval>
                    </a14:imgEffect>
                  </a14:imgLayer>
                </a14:imgProps>
              </a:ext>
              <a:ext uri="{28A0092B-C50C-407E-A947-70E740481C1C}">
                <a14:useLocalDpi xmlns:a14="http://schemas.microsoft.com/office/drawing/2010/main"/>
              </a:ext>
            </a:extLst>
          </a:blip>
          <a:srcRect/>
          <a:stretch/>
        </p:blipFill>
        <p:spPr>
          <a:xfrm>
            <a:off x="7868196" y="2318662"/>
            <a:ext cx="3466010" cy="3466010"/>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6523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B0E3D-689C-16B1-6BDF-E30CA8552446}"/>
              </a:ext>
            </a:extLst>
          </p:cNvPr>
          <p:cNvSpPr>
            <a:spLocks noGrp="1"/>
          </p:cNvSpPr>
          <p:nvPr>
            <p:ph type="title"/>
          </p:nvPr>
        </p:nvSpPr>
        <p:spPr/>
        <p:txBody>
          <a:bodyPr>
            <a:normAutofit/>
          </a:bodyPr>
          <a:lstStyle/>
          <a:p>
            <a:r>
              <a:rPr lang="en-US" dirty="0"/>
              <a:t>Communication</a:t>
            </a:r>
            <a:br>
              <a:rPr lang="en-US" dirty="0"/>
            </a:br>
            <a:r>
              <a:rPr lang="en-US" sz="2800" dirty="0"/>
              <a:t>Confronting complaints or problems</a:t>
            </a:r>
          </a:p>
        </p:txBody>
      </p:sp>
      <p:sp>
        <p:nvSpPr>
          <p:cNvPr id="3" name="Content Placeholder 2">
            <a:extLst>
              <a:ext uri="{FF2B5EF4-FFF2-40B4-BE49-F238E27FC236}">
                <a16:creationId xmlns:a16="http://schemas.microsoft.com/office/drawing/2014/main" id="{D673449E-FC56-BBE3-B0B7-50F64B515A89}"/>
              </a:ext>
            </a:extLst>
          </p:cNvPr>
          <p:cNvSpPr>
            <a:spLocks noGrp="1"/>
          </p:cNvSpPr>
          <p:nvPr>
            <p:ph idx="1"/>
          </p:nvPr>
        </p:nvSpPr>
        <p:spPr>
          <a:xfrm>
            <a:off x="385763" y="1969686"/>
            <a:ext cx="7715249" cy="3931052"/>
          </a:xfrm>
        </p:spPr>
        <p:txBody>
          <a:bodyPr>
            <a:normAutofit lnSpcReduction="10000"/>
          </a:bodyPr>
          <a:lstStyle/>
          <a:p>
            <a:pPr>
              <a:lnSpc>
                <a:spcPct val="90000"/>
              </a:lnSpc>
              <a:spcBef>
                <a:spcPts val="1200"/>
              </a:spcBef>
            </a:pPr>
            <a:r>
              <a:rPr lang="en-US" dirty="0"/>
              <a:t>Introduce yourself and ask the patron’s name, set the tone.</a:t>
            </a:r>
          </a:p>
          <a:p>
            <a:pPr>
              <a:lnSpc>
                <a:spcPct val="90000"/>
              </a:lnSpc>
              <a:spcBef>
                <a:spcPts val="1200"/>
              </a:spcBef>
            </a:pPr>
            <a:r>
              <a:rPr lang="en-US" dirty="0"/>
              <a:t>Listen. Fully and patiently hear the person out.</a:t>
            </a:r>
          </a:p>
          <a:p>
            <a:pPr>
              <a:lnSpc>
                <a:spcPct val="90000"/>
              </a:lnSpc>
              <a:spcBef>
                <a:spcPts val="1200"/>
              </a:spcBef>
            </a:pPr>
            <a:r>
              <a:rPr lang="en-US" dirty="0"/>
              <a:t>Try to understand the complaint from the patron’s view.</a:t>
            </a:r>
          </a:p>
          <a:p>
            <a:pPr>
              <a:lnSpc>
                <a:spcPct val="90000"/>
              </a:lnSpc>
              <a:spcBef>
                <a:spcPts val="1200"/>
              </a:spcBef>
            </a:pPr>
            <a:r>
              <a:rPr lang="en-US" dirty="0"/>
              <a:t>Demonstrate that you have heard the complaint by paraphrasing it.</a:t>
            </a:r>
          </a:p>
          <a:p>
            <a:pPr>
              <a:lnSpc>
                <a:spcPct val="90000"/>
              </a:lnSpc>
              <a:spcBef>
                <a:spcPts val="1200"/>
              </a:spcBef>
            </a:pPr>
            <a:r>
              <a:rPr lang="en-US" dirty="0"/>
              <a:t>Remain objective and neutral, investigate if needed.</a:t>
            </a:r>
          </a:p>
          <a:p>
            <a:pPr>
              <a:lnSpc>
                <a:spcPct val="90000"/>
              </a:lnSpc>
              <a:spcBef>
                <a:spcPts val="1200"/>
              </a:spcBef>
            </a:pPr>
            <a:r>
              <a:rPr lang="en-US" dirty="0"/>
              <a:t>Shifting complaint to problem-solving by identifying what steps will be taken next, follow up with supervisor if needed.</a:t>
            </a:r>
          </a:p>
        </p:txBody>
      </p:sp>
      <p:pic>
        <p:nvPicPr>
          <p:cNvPr id="5" name="Picture 4" descr="Irate parent pointing at you">
            <a:extLst>
              <a:ext uri="{FF2B5EF4-FFF2-40B4-BE49-F238E27FC236}">
                <a16:creationId xmlns:a16="http://schemas.microsoft.com/office/drawing/2014/main" id="{79E30F75-3DCE-D251-8DB4-5E58596E43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812" r="11688"/>
          <a:stretch/>
        </p:blipFill>
        <p:spPr>
          <a:xfrm>
            <a:off x="8305359" y="2520246"/>
            <a:ext cx="3151893" cy="3256314"/>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2864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A1A8F-0E6D-4240-AD5D-D2504234217E}"/>
              </a:ext>
            </a:extLst>
          </p:cNvPr>
          <p:cNvSpPr>
            <a:spLocks noGrp="1"/>
          </p:cNvSpPr>
          <p:nvPr>
            <p:ph type="title"/>
          </p:nvPr>
        </p:nvSpPr>
        <p:spPr/>
        <p:txBody>
          <a:bodyPr>
            <a:normAutofit/>
          </a:bodyPr>
          <a:lstStyle/>
          <a:p>
            <a:r>
              <a:rPr lang="en-US" dirty="0"/>
              <a:t>Communication</a:t>
            </a:r>
            <a:br>
              <a:rPr lang="en-US" dirty="0"/>
            </a:br>
            <a:r>
              <a:rPr lang="en-US" altLang="en-US" sz="2800" dirty="0"/>
              <a:t>Coworkers, supervisors &amp; EMS – procedures</a:t>
            </a:r>
            <a:endParaRPr lang="en-US" sz="2800" dirty="0"/>
          </a:p>
        </p:txBody>
      </p:sp>
      <p:sp>
        <p:nvSpPr>
          <p:cNvPr id="3" name="Content Placeholder 2">
            <a:extLst>
              <a:ext uri="{FF2B5EF4-FFF2-40B4-BE49-F238E27FC236}">
                <a16:creationId xmlns:a16="http://schemas.microsoft.com/office/drawing/2014/main" id="{FB4B58A8-9CEF-F24B-A48C-583D1E1C59F2}"/>
              </a:ext>
            </a:extLst>
          </p:cNvPr>
          <p:cNvSpPr>
            <a:spLocks noGrp="1"/>
          </p:cNvSpPr>
          <p:nvPr>
            <p:ph idx="1"/>
          </p:nvPr>
        </p:nvSpPr>
        <p:spPr>
          <a:xfrm>
            <a:off x="385763" y="2105132"/>
            <a:ext cx="6026326" cy="4134679"/>
          </a:xfrm>
        </p:spPr>
        <p:txBody>
          <a:bodyPr>
            <a:noAutofit/>
          </a:bodyPr>
          <a:lstStyle/>
          <a:p>
            <a:pPr marL="0" indent="0">
              <a:buNone/>
            </a:pPr>
            <a:r>
              <a:rPr lang="en-US" b="1" dirty="0"/>
              <a:t>Emergency procedures – major vs. minor</a:t>
            </a:r>
            <a:endParaRPr lang="en-US" altLang="en-US" b="1" dirty="0"/>
          </a:p>
          <a:p>
            <a:pPr marL="355600" indent="-342900"/>
            <a:r>
              <a:rPr lang="en-US" sz="2200" dirty="0"/>
              <a:t>Procedure for a major emergency: a process for responding to an urgent and life-threatening incident. Usually involves more than one staff, e.g., seizure victim convulsing in water.</a:t>
            </a:r>
          </a:p>
          <a:p>
            <a:pPr marL="365125" indent="-365125">
              <a:spcBef>
                <a:spcPts val="1800"/>
              </a:spcBef>
            </a:pPr>
            <a:r>
              <a:rPr lang="en-US" sz="2200" dirty="0"/>
              <a:t>Procedure for a minor emergency: a process for responding to a non life-threatening incident. However, in some cases if not handled promptly may become a major emergency, e.g., distressed swimmer.</a:t>
            </a:r>
          </a:p>
          <a:p>
            <a:endParaRPr lang="en-US" altLang="en-US" sz="1800" dirty="0"/>
          </a:p>
        </p:txBody>
      </p:sp>
      <p:pic>
        <p:nvPicPr>
          <p:cNvPr id="5" name="Picture 4" descr="Emergency telephone box">
            <a:extLst>
              <a:ext uri="{FF2B5EF4-FFF2-40B4-BE49-F238E27FC236}">
                <a16:creationId xmlns:a16="http://schemas.microsoft.com/office/drawing/2014/main" id="{1A6E8A14-F58A-F320-7DB8-3083E88BE269}"/>
              </a:ext>
            </a:extLst>
          </p:cNvPr>
          <p:cNvPicPr>
            <a:picLocks noChangeAspect="1"/>
          </p:cNvPicPr>
          <p:nvPr/>
        </p:nvPicPr>
        <p:blipFill>
          <a:blip r:embed="rId3" cstate="screen">
            <a:extLst>
              <a:ext uri="{28A0092B-C50C-407E-A947-70E740481C1C}">
                <a14:useLocalDpi xmlns:a14="http://schemas.microsoft.com/office/drawing/2010/main"/>
              </a:ext>
            </a:extLst>
          </a:blip>
          <a:srcRect l="7810" r="7810"/>
          <a:stretch/>
        </p:blipFill>
        <p:spPr>
          <a:xfrm>
            <a:off x="7132837" y="2313107"/>
            <a:ext cx="4220963" cy="33349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9738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D766-3104-4640-B36D-AC41345EBCEA}"/>
              </a:ext>
            </a:extLst>
          </p:cNvPr>
          <p:cNvSpPr>
            <a:spLocks noGrp="1"/>
          </p:cNvSpPr>
          <p:nvPr>
            <p:ph type="title"/>
          </p:nvPr>
        </p:nvSpPr>
        <p:spPr/>
        <p:txBody>
          <a:bodyPr/>
          <a:lstStyle/>
          <a:p>
            <a:r>
              <a:rPr lang="en-US" dirty="0"/>
              <a:t>The Lifesaving Society</a:t>
            </a:r>
          </a:p>
        </p:txBody>
      </p:sp>
      <p:sp>
        <p:nvSpPr>
          <p:cNvPr id="4" name="Rectangle 3">
            <a:extLst>
              <a:ext uri="{FF2B5EF4-FFF2-40B4-BE49-F238E27FC236}">
                <a16:creationId xmlns:a16="http://schemas.microsoft.com/office/drawing/2014/main" id="{4167E931-7D6E-C046-AAC8-2D1B557CF762}"/>
              </a:ext>
            </a:extLst>
          </p:cNvPr>
          <p:cNvSpPr/>
          <p:nvPr/>
        </p:nvSpPr>
        <p:spPr>
          <a:xfrm>
            <a:off x="381402" y="1826755"/>
            <a:ext cx="5258045" cy="1477328"/>
          </a:xfrm>
          <a:prstGeom prst="rect">
            <a:avLst/>
          </a:prstGeom>
        </p:spPr>
        <p:txBody>
          <a:bodyPr wrap="square">
            <a:spAutoFit/>
          </a:bodyPr>
          <a:lstStyle/>
          <a:p>
            <a:r>
              <a:rPr lang="en-CA" b="1" dirty="0">
                <a:solidFill>
                  <a:srgbClr val="000000"/>
                </a:solidFill>
                <a:latin typeface="Lato" panose="020F0502020204030203" pitchFamily="34" charset="77"/>
              </a:rPr>
              <a:t>Training and certification:</a:t>
            </a:r>
            <a:r>
              <a:rPr lang="en-CA" dirty="0">
                <a:solidFill>
                  <a:srgbClr val="313537"/>
                </a:solidFill>
                <a:latin typeface="Lato" panose="020F0502020204030203" pitchFamily="34" charset="77"/>
              </a:rPr>
              <a:t> Over 1,000,000 Canadians participate in the Society’s programs every year: this includes Swim to Survive, Swim for Life, First Aid, Bronze Medal Awards, National Lifeguard and Instructor training.</a:t>
            </a:r>
            <a:endParaRPr lang="en-US" dirty="0"/>
          </a:p>
        </p:txBody>
      </p:sp>
      <p:sp>
        <p:nvSpPr>
          <p:cNvPr id="3" name="Content Placeholder 2">
            <a:extLst>
              <a:ext uri="{FF2B5EF4-FFF2-40B4-BE49-F238E27FC236}">
                <a16:creationId xmlns:a16="http://schemas.microsoft.com/office/drawing/2014/main" id="{1F758612-F384-5048-8E73-54857EADE255}"/>
              </a:ext>
            </a:extLst>
          </p:cNvPr>
          <p:cNvSpPr>
            <a:spLocks noGrp="1"/>
          </p:cNvSpPr>
          <p:nvPr>
            <p:ph idx="1"/>
          </p:nvPr>
        </p:nvSpPr>
        <p:spPr>
          <a:xfrm>
            <a:off x="430939" y="3629721"/>
            <a:ext cx="5526308" cy="3238086"/>
          </a:xfrm>
        </p:spPr>
        <p:txBody>
          <a:bodyPr>
            <a:normAutofit/>
          </a:bodyPr>
          <a:lstStyle/>
          <a:p>
            <a:pPr>
              <a:lnSpc>
                <a:spcPct val="100000"/>
              </a:lnSpc>
              <a:spcAft>
                <a:spcPts val="600"/>
              </a:spcAft>
            </a:pPr>
            <a:r>
              <a:rPr lang="en-US" altLang="en-US" b="1" dirty="0">
                <a:solidFill>
                  <a:srgbClr val="E9A500"/>
                </a:solidFill>
              </a:rPr>
              <a:t>Canada’s Lifeguarding Experts</a:t>
            </a:r>
          </a:p>
          <a:p>
            <a:pPr>
              <a:lnSpc>
                <a:spcPct val="100000"/>
              </a:lnSpc>
              <a:spcAft>
                <a:spcPts val="600"/>
              </a:spcAft>
            </a:pPr>
            <a:r>
              <a:rPr lang="en-US" altLang="en-US" dirty="0"/>
              <a:t>Drowning prevention mission</a:t>
            </a:r>
          </a:p>
          <a:p>
            <a:pPr>
              <a:spcAft>
                <a:spcPts val="600"/>
              </a:spcAft>
            </a:pPr>
            <a:r>
              <a:rPr lang="en-US" altLang="en-US" dirty="0"/>
              <a:t>Setting aquatic standards &amp; research</a:t>
            </a:r>
          </a:p>
          <a:p>
            <a:pPr>
              <a:lnSpc>
                <a:spcPct val="100000"/>
              </a:lnSpc>
              <a:spcAft>
                <a:spcPts val="600"/>
              </a:spcAft>
            </a:pPr>
            <a:r>
              <a:rPr lang="en-US" altLang="en-US" dirty="0"/>
              <a:t>Training beyond Pool Attendant</a:t>
            </a:r>
          </a:p>
          <a:p>
            <a:pPr>
              <a:spcAft>
                <a:spcPts val="600"/>
              </a:spcAft>
            </a:pPr>
            <a:r>
              <a:rPr lang="en-US" altLang="en-US" dirty="0"/>
              <a:t>Charitable organization</a:t>
            </a:r>
          </a:p>
        </p:txBody>
      </p:sp>
      <p:grpSp>
        <p:nvGrpSpPr>
          <p:cNvPr id="5" name="Group 4">
            <a:extLst>
              <a:ext uri="{FF2B5EF4-FFF2-40B4-BE49-F238E27FC236}">
                <a16:creationId xmlns:a16="http://schemas.microsoft.com/office/drawing/2014/main" id="{61C15B08-7308-1CEA-989C-EB3A3E424F96}"/>
              </a:ext>
              <a:ext uri="{C183D7F6-B498-43B3-948B-1728B52AA6E4}">
                <adec:decorative xmlns:adec="http://schemas.microsoft.com/office/drawing/2017/decorative" val="1"/>
              </a:ext>
            </a:extLst>
          </p:cNvPr>
          <p:cNvGrpSpPr/>
          <p:nvPr/>
        </p:nvGrpSpPr>
        <p:grpSpPr>
          <a:xfrm>
            <a:off x="5043253" y="855518"/>
            <a:ext cx="6135064" cy="5690485"/>
            <a:chOff x="5068653" y="1096950"/>
            <a:chExt cx="6135064" cy="5690485"/>
          </a:xfrm>
        </p:grpSpPr>
        <p:pic>
          <p:nvPicPr>
            <p:cNvPr id="19" name="Picture 18" descr="Lifeguard overseeing students practice CPR">
              <a:extLst>
                <a:ext uri="{FF2B5EF4-FFF2-40B4-BE49-F238E27FC236}">
                  <a16:creationId xmlns:a16="http://schemas.microsoft.com/office/drawing/2014/main" id="{2390AB9B-A6CD-40BB-925C-88E5DE454A39}"/>
                </a:ext>
                <a:ext uri="{C183D7F6-B498-43B3-948B-1728B52AA6E4}">
                  <adec:decorative xmlns:adec="http://schemas.microsoft.com/office/drawing/2017/decorative" val="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85923" y="1096950"/>
              <a:ext cx="4617794" cy="4662645"/>
            </a:xfrm>
            <a:prstGeom prst="roundRect">
              <a:avLst>
                <a:gd name="adj" fmla="val 0"/>
              </a:avLst>
            </a:prstGeom>
            <a:solidFill>
              <a:srgbClr val="FFFFFF">
                <a:shade val="85000"/>
              </a:srgbClr>
            </a:solidFill>
            <a:ln w="190500" cap="rnd">
              <a:noFill/>
            </a:ln>
            <a:effectLst>
              <a:outerShdw blurRad="297530" dist="38100" dir="2700000" sx="103000" sy="103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pic>
          <p:nvPicPr>
            <p:cNvPr id="31" name="Picture 30" descr="The Lifesaving Society' National Lifeguard logo">
              <a:extLst>
                <a:ext uri="{FF2B5EF4-FFF2-40B4-BE49-F238E27FC236}">
                  <a16:creationId xmlns:a16="http://schemas.microsoft.com/office/drawing/2014/main" id="{E8508320-B21C-62A4-CBC3-4F276854EAE0}"/>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68653" y="4511531"/>
              <a:ext cx="3034540" cy="2275904"/>
            </a:xfrm>
            <a:prstGeom prst="rect">
              <a:avLst/>
            </a:prstGeom>
            <a:ln>
              <a:noFill/>
            </a:ln>
          </p:spPr>
        </p:pic>
      </p:grpSp>
    </p:spTree>
    <p:extLst>
      <p:ext uri="{BB962C8B-B14F-4D97-AF65-F5344CB8AC3E}">
        <p14:creationId xmlns:p14="http://schemas.microsoft.com/office/powerpoint/2010/main" val="354960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A1A8F-0E6D-4240-AD5D-D2504234217E}"/>
              </a:ext>
            </a:extLst>
          </p:cNvPr>
          <p:cNvSpPr>
            <a:spLocks noGrp="1"/>
          </p:cNvSpPr>
          <p:nvPr>
            <p:ph type="title"/>
          </p:nvPr>
        </p:nvSpPr>
        <p:spPr/>
        <p:txBody>
          <a:bodyPr>
            <a:normAutofit/>
          </a:bodyPr>
          <a:lstStyle/>
          <a:p>
            <a:r>
              <a:rPr lang="en-US" dirty="0"/>
              <a:t>Communication</a:t>
            </a:r>
            <a:br>
              <a:rPr lang="en-US" dirty="0"/>
            </a:br>
            <a:r>
              <a:rPr lang="en-US" altLang="en-US" sz="2800" dirty="0"/>
              <a:t>Coworkers, supervisors &amp; EMS – major</a:t>
            </a:r>
            <a:endParaRPr lang="en-US" sz="2800" dirty="0"/>
          </a:p>
        </p:txBody>
      </p:sp>
      <p:sp>
        <p:nvSpPr>
          <p:cNvPr id="3" name="Content Placeholder 2">
            <a:extLst>
              <a:ext uri="{FF2B5EF4-FFF2-40B4-BE49-F238E27FC236}">
                <a16:creationId xmlns:a16="http://schemas.microsoft.com/office/drawing/2014/main" id="{FB4B58A8-9CEF-F24B-A48C-583D1E1C59F2}"/>
              </a:ext>
            </a:extLst>
          </p:cNvPr>
          <p:cNvSpPr>
            <a:spLocks noGrp="1"/>
          </p:cNvSpPr>
          <p:nvPr>
            <p:ph idx="1"/>
          </p:nvPr>
        </p:nvSpPr>
        <p:spPr>
          <a:xfrm>
            <a:off x="385764" y="1917577"/>
            <a:ext cx="6859768" cy="4819400"/>
          </a:xfrm>
        </p:spPr>
        <p:txBody>
          <a:bodyPr>
            <a:noAutofit/>
          </a:bodyPr>
          <a:lstStyle/>
          <a:p>
            <a:pPr marL="0" indent="0">
              <a:buNone/>
            </a:pPr>
            <a:r>
              <a:rPr lang="en-US" b="1" dirty="0"/>
              <a:t>Procedure for a major emergency</a:t>
            </a:r>
            <a:r>
              <a:rPr lang="en-US" dirty="0"/>
              <a:t>: </a:t>
            </a:r>
          </a:p>
          <a:p>
            <a:pPr lvl="1">
              <a:spcBef>
                <a:spcPts val="600"/>
              </a:spcBef>
            </a:pPr>
            <a:r>
              <a:rPr lang="en-US" dirty="0"/>
              <a:t>1</a:t>
            </a:r>
            <a:r>
              <a:rPr lang="en-US" baseline="30000" dirty="0"/>
              <a:t>st</a:t>
            </a:r>
            <a:r>
              <a:rPr lang="en-US" dirty="0"/>
              <a:t> Pool Attendant / Lifeguard’s role: identify incident</a:t>
            </a:r>
          </a:p>
          <a:p>
            <a:pPr lvl="2"/>
            <a:r>
              <a:rPr lang="en-US" dirty="0"/>
              <a:t>signal to other staff, e.g., one long whistle blast</a:t>
            </a:r>
          </a:p>
          <a:p>
            <a:pPr lvl="2"/>
            <a:r>
              <a:rPr lang="en-US" dirty="0"/>
              <a:t>respond to victim, assess and support A-B-Cs</a:t>
            </a:r>
          </a:p>
          <a:p>
            <a:pPr lvl="1">
              <a:spcBef>
                <a:spcPts val="2400"/>
              </a:spcBef>
            </a:pPr>
            <a:r>
              <a:rPr lang="en-US" dirty="0"/>
              <a:t>2</a:t>
            </a:r>
            <a:r>
              <a:rPr lang="en-US" baseline="30000" dirty="0"/>
              <a:t>nd</a:t>
            </a:r>
            <a:r>
              <a:rPr lang="en-US" dirty="0"/>
              <a:t> Pool Attendant / Lifeguard role: go to assist 1</a:t>
            </a:r>
            <a:r>
              <a:rPr lang="en-US" baseline="30000" dirty="0"/>
              <a:t>st</a:t>
            </a:r>
            <a:r>
              <a:rPr lang="en-US" dirty="0"/>
              <a:t> Pool Attendant / Lifeguard</a:t>
            </a:r>
          </a:p>
          <a:p>
            <a:pPr lvl="2"/>
            <a:r>
              <a:rPr lang="en-US" dirty="0"/>
              <a:t>back up 1</a:t>
            </a:r>
            <a:r>
              <a:rPr lang="en-US" baseline="30000" dirty="0"/>
              <a:t>st</a:t>
            </a:r>
            <a:r>
              <a:rPr lang="en-US" dirty="0"/>
              <a:t> staff – victim support, A-B-Cs</a:t>
            </a:r>
          </a:p>
          <a:p>
            <a:pPr lvl="2"/>
            <a:r>
              <a:rPr lang="en-US" dirty="0"/>
              <a:t>if only one staff, ensure water is cleared, EMS contact</a:t>
            </a:r>
          </a:p>
          <a:p>
            <a:pPr lvl="1">
              <a:spcBef>
                <a:spcPts val="2400"/>
              </a:spcBef>
            </a:pPr>
            <a:r>
              <a:rPr lang="en-US" dirty="0"/>
              <a:t>3</a:t>
            </a:r>
            <a:r>
              <a:rPr lang="en-US" baseline="30000" dirty="0"/>
              <a:t>rd</a:t>
            </a:r>
            <a:r>
              <a:rPr lang="en-US" dirty="0"/>
              <a:t> Pool Attendant / Lifeguard role:</a:t>
            </a:r>
          </a:p>
          <a:p>
            <a:pPr lvl="2"/>
            <a:r>
              <a:rPr lang="en-US" dirty="0"/>
              <a:t>complete evacuation of pool area</a:t>
            </a:r>
          </a:p>
          <a:p>
            <a:pPr lvl="2"/>
            <a:r>
              <a:rPr lang="en-US" dirty="0"/>
              <a:t>contact EMS, bring first aid supplies, obtain info, etc.</a:t>
            </a:r>
          </a:p>
          <a:p>
            <a:endParaRPr lang="en-US" altLang="en-US" sz="1800" dirty="0"/>
          </a:p>
        </p:txBody>
      </p:sp>
      <p:pic>
        <p:nvPicPr>
          <p:cNvPr id="6" name="Picture 5" descr="Two lifeguards approaching with the pool with first aid kits">
            <a:extLst>
              <a:ext uri="{FF2B5EF4-FFF2-40B4-BE49-F238E27FC236}">
                <a16:creationId xmlns:a16="http://schemas.microsoft.com/office/drawing/2014/main" id="{F4238168-DCEC-03CE-25F9-0EF79587648A}"/>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60000"/>
                    </a14:imgEffect>
                    <a14:imgEffect>
                      <a14:brightnessContrast bright="9000"/>
                    </a14:imgEffect>
                  </a14:imgLayer>
                </a14:imgProps>
              </a:ext>
              <a:ext uri="{28A0092B-C50C-407E-A947-70E740481C1C}">
                <a14:useLocalDpi xmlns:a14="http://schemas.microsoft.com/office/drawing/2010/main"/>
              </a:ext>
            </a:extLst>
          </a:blip>
          <a:srcRect/>
          <a:stretch/>
        </p:blipFill>
        <p:spPr>
          <a:xfrm>
            <a:off x="7789239" y="2700883"/>
            <a:ext cx="5094459" cy="5094459"/>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7169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A1A8F-0E6D-4240-AD5D-D2504234217E}"/>
              </a:ext>
            </a:extLst>
          </p:cNvPr>
          <p:cNvSpPr>
            <a:spLocks noGrp="1"/>
          </p:cNvSpPr>
          <p:nvPr>
            <p:ph type="title"/>
          </p:nvPr>
        </p:nvSpPr>
        <p:spPr/>
        <p:txBody>
          <a:bodyPr>
            <a:normAutofit/>
          </a:bodyPr>
          <a:lstStyle/>
          <a:p>
            <a:r>
              <a:rPr lang="en-US" dirty="0"/>
              <a:t>Communication</a:t>
            </a:r>
            <a:br>
              <a:rPr lang="en-US" dirty="0"/>
            </a:br>
            <a:r>
              <a:rPr lang="en-US" altLang="en-US" sz="2800" dirty="0"/>
              <a:t>Coworkers, supervisors &amp; EMS – minor </a:t>
            </a:r>
            <a:endParaRPr lang="en-US" sz="2800" dirty="0"/>
          </a:p>
        </p:txBody>
      </p:sp>
      <p:sp>
        <p:nvSpPr>
          <p:cNvPr id="3" name="Content Placeholder 2">
            <a:extLst>
              <a:ext uri="{FF2B5EF4-FFF2-40B4-BE49-F238E27FC236}">
                <a16:creationId xmlns:a16="http://schemas.microsoft.com/office/drawing/2014/main" id="{FB4B58A8-9CEF-F24B-A48C-583D1E1C59F2}"/>
              </a:ext>
            </a:extLst>
          </p:cNvPr>
          <p:cNvSpPr>
            <a:spLocks noGrp="1"/>
          </p:cNvSpPr>
          <p:nvPr>
            <p:ph idx="1"/>
          </p:nvPr>
        </p:nvSpPr>
        <p:spPr>
          <a:xfrm>
            <a:off x="385763" y="1970843"/>
            <a:ext cx="6725251" cy="4766134"/>
          </a:xfrm>
        </p:spPr>
        <p:txBody>
          <a:bodyPr>
            <a:noAutofit/>
          </a:bodyPr>
          <a:lstStyle/>
          <a:p>
            <a:pPr marL="0" indent="0">
              <a:spcBef>
                <a:spcPts val="1200"/>
              </a:spcBef>
              <a:buNone/>
            </a:pPr>
            <a:r>
              <a:rPr lang="en-US" b="1" dirty="0"/>
              <a:t>Procedure for a minor emergency</a:t>
            </a:r>
            <a:r>
              <a:rPr lang="en-US" dirty="0"/>
              <a:t>:</a:t>
            </a:r>
          </a:p>
          <a:p>
            <a:pPr lvl="1">
              <a:spcBef>
                <a:spcPts val="600"/>
              </a:spcBef>
            </a:pPr>
            <a:r>
              <a:rPr lang="en-US" dirty="0"/>
              <a:t>1</a:t>
            </a:r>
            <a:r>
              <a:rPr lang="en-US" baseline="30000" dirty="0"/>
              <a:t>st</a:t>
            </a:r>
            <a:r>
              <a:rPr lang="en-US" dirty="0"/>
              <a:t> Pool Attendant / Lifeguard role</a:t>
            </a:r>
          </a:p>
          <a:p>
            <a:pPr lvl="2">
              <a:spcBef>
                <a:spcPts val="600"/>
              </a:spcBef>
            </a:pPr>
            <a:r>
              <a:rPr lang="en-US" dirty="0"/>
              <a:t>identifies incident, e.g. public relations question(s)</a:t>
            </a:r>
          </a:p>
          <a:p>
            <a:pPr lvl="2">
              <a:spcBef>
                <a:spcPts val="600"/>
              </a:spcBef>
            </a:pPr>
            <a:r>
              <a:rPr lang="en-US" dirty="0"/>
              <a:t>signals to other Pool Attendant / Lifeguard(s) minor incident, e.g., two short whistle blasts and/or hand signal</a:t>
            </a:r>
          </a:p>
          <a:p>
            <a:pPr lvl="1">
              <a:spcBef>
                <a:spcPts val="1800"/>
              </a:spcBef>
            </a:pPr>
            <a:r>
              <a:rPr lang="en-US" dirty="0"/>
              <a:t>2nd Pool Attendant / Lifeguard role</a:t>
            </a:r>
          </a:p>
          <a:p>
            <a:pPr lvl="2">
              <a:spcBef>
                <a:spcPts val="600"/>
              </a:spcBef>
            </a:pPr>
            <a:r>
              <a:rPr lang="en-US" dirty="0"/>
              <a:t>signals to other Pool Attendant / Lifeguards minor incident is underway, comes to alert stance with arm raised to side</a:t>
            </a:r>
          </a:p>
          <a:p>
            <a:pPr lvl="2">
              <a:spcBef>
                <a:spcPts val="1200"/>
              </a:spcBef>
            </a:pPr>
            <a:r>
              <a:rPr lang="en-US" dirty="0"/>
              <a:t>moves to cover 1</a:t>
            </a:r>
            <a:r>
              <a:rPr lang="en-US" baseline="30000" dirty="0"/>
              <a:t>st</a:t>
            </a:r>
            <a:r>
              <a:rPr lang="en-US" dirty="0"/>
              <a:t> Pool Attendant / Lifeguard zone</a:t>
            </a:r>
          </a:p>
          <a:p>
            <a:pPr lvl="2">
              <a:spcBef>
                <a:spcPts val="1200"/>
              </a:spcBef>
            </a:pPr>
            <a:r>
              <a:rPr lang="en-US" dirty="0"/>
              <a:t>ready to provide backup if needed</a:t>
            </a:r>
          </a:p>
          <a:p>
            <a:endParaRPr lang="en-US" altLang="en-US" sz="1800" dirty="0"/>
          </a:p>
        </p:txBody>
      </p:sp>
      <p:pic>
        <p:nvPicPr>
          <p:cNvPr id="18" name="Picture 17" descr="Man with nosebleed.">
            <a:extLst>
              <a:ext uri="{FF2B5EF4-FFF2-40B4-BE49-F238E27FC236}">
                <a16:creationId xmlns:a16="http://schemas.microsoft.com/office/drawing/2014/main" id="{ABF8409E-2262-0A03-A944-1EB100CC47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888"/>
          <a:stretch/>
        </p:blipFill>
        <p:spPr>
          <a:xfrm flipH="1">
            <a:off x="9348209" y="1970843"/>
            <a:ext cx="2572351" cy="2572351"/>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Picture 13" descr="Scrape on knee">
            <a:extLst>
              <a:ext uri="{FF2B5EF4-FFF2-40B4-BE49-F238E27FC236}">
                <a16:creationId xmlns:a16="http://schemas.microsoft.com/office/drawing/2014/main" id="{5EAC3512-9EC9-48CE-3FD4-E4452734B51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25292" y="3320249"/>
            <a:ext cx="3241377" cy="3241377"/>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869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A1A8F-0E6D-4240-AD5D-D2504234217E}"/>
              </a:ext>
            </a:extLst>
          </p:cNvPr>
          <p:cNvSpPr>
            <a:spLocks noGrp="1"/>
          </p:cNvSpPr>
          <p:nvPr>
            <p:ph type="title"/>
          </p:nvPr>
        </p:nvSpPr>
        <p:spPr/>
        <p:txBody>
          <a:bodyPr>
            <a:normAutofit/>
          </a:bodyPr>
          <a:lstStyle/>
          <a:p>
            <a:r>
              <a:rPr lang="en-US" dirty="0"/>
              <a:t>Communication</a:t>
            </a:r>
            <a:br>
              <a:rPr lang="en-US" dirty="0"/>
            </a:br>
            <a:r>
              <a:rPr lang="en-US" altLang="en-US" sz="2800" dirty="0"/>
              <a:t>Coworkers, supervisors &amp; EMS – single attendant </a:t>
            </a:r>
            <a:endParaRPr lang="en-US" sz="2800" dirty="0"/>
          </a:p>
        </p:txBody>
      </p:sp>
      <p:sp>
        <p:nvSpPr>
          <p:cNvPr id="3" name="Content Placeholder 2">
            <a:extLst>
              <a:ext uri="{FF2B5EF4-FFF2-40B4-BE49-F238E27FC236}">
                <a16:creationId xmlns:a16="http://schemas.microsoft.com/office/drawing/2014/main" id="{FB4B58A8-9CEF-F24B-A48C-583D1E1C59F2}"/>
              </a:ext>
            </a:extLst>
          </p:cNvPr>
          <p:cNvSpPr>
            <a:spLocks noGrp="1"/>
          </p:cNvSpPr>
          <p:nvPr>
            <p:ph idx="1"/>
          </p:nvPr>
        </p:nvSpPr>
        <p:spPr>
          <a:xfrm>
            <a:off x="385763" y="2029708"/>
            <a:ext cx="5924726" cy="4144823"/>
          </a:xfrm>
        </p:spPr>
        <p:txBody>
          <a:bodyPr>
            <a:noAutofit/>
          </a:bodyPr>
          <a:lstStyle/>
          <a:p>
            <a:pPr marL="0" indent="0">
              <a:buNone/>
            </a:pPr>
            <a:r>
              <a:rPr lang="en-US" b="1" dirty="0"/>
              <a:t>Single Pool Attendant</a:t>
            </a:r>
            <a:r>
              <a:rPr lang="en-US" dirty="0"/>
              <a:t>: </a:t>
            </a:r>
          </a:p>
          <a:p>
            <a:pPr lvl="1"/>
            <a:r>
              <a:rPr lang="en-US" dirty="0"/>
              <a:t>Adapt emergency procedures, e.g.:		</a:t>
            </a:r>
          </a:p>
          <a:p>
            <a:pPr lvl="2"/>
            <a:r>
              <a:rPr lang="en-US" dirty="0"/>
              <a:t>emergency button available to call auxiliary staff</a:t>
            </a:r>
          </a:p>
          <a:p>
            <a:pPr lvl="2"/>
            <a:r>
              <a:rPr lang="en-US" dirty="0"/>
              <a:t>auxiliary staff are trained to provide backup</a:t>
            </a:r>
          </a:p>
          <a:p>
            <a:pPr lvl="2"/>
            <a:r>
              <a:rPr lang="en-US" dirty="0"/>
              <a:t>pool must be cleared if lifeguard leaves their post</a:t>
            </a:r>
          </a:p>
          <a:p>
            <a:pPr marL="0" indent="0">
              <a:buNone/>
            </a:pPr>
            <a:r>
              <a:rPr lang="en-US" b="1" dirty="0"/>
              <a:t>Bystanders</a:t>
            </a:r>
            <a:r>
              <a:rPr lang="en-US" dirty="0"/>
              <a:t>: 	</a:t>
            </a:r>
          </a:p>
          <a:p>
            <a:pPr lvl="1"/>
            <a:r>
              <a:rPr lang="en-US" dirty="0"/>
              <a:t>May assist with crowd control, bringing first aid supplies, gathering information on what happened, etc.</a:t>
            </a:r>
          </a:p>
          <a:p>
            <a:pPr lvl="1"/>
            <a:r>
              <a:rPr lang="en-US" dirty="0"/>
              <a:t>Be calm, confident and direct with specific instructions.</a:t>
            </a:r>
          </a:p>
          <a:p>
            <a:endParaRPr lang="en-US" altLang="en-US" sz="1800" dirty="0"/>
          </a:p>
        </p:txBody>
      </p:sp>
      <p:pic>
        <p:nvPicPr>
          <p:cNvPr id="7" name="Picture 6" descr="Play structure in a splash pad">
            <a:extLst>
              <a:ext uri="{FF2B5EF4-FFF2-40B4-BE49-F238E27FC236}">
                <a16:creationId xmlns:a16="http://schemas.microsoft.com/office/drawing/2014/main" id="{D8BFA7A8-4D33-E281-52FB-320A96F3539A}"/>
              </a:ext>
            </a:extLst>
          </p:cNvPr>
          <p:cNvPicPr>
            <a:picLocks noChangeAspect="1"/>
          </p:cNvPicPr>
          <p:nvPr/>
        </p:nvPicPr>
        <p:blipFill>
          <a:blip r:embed="rId3" cstate="screen">
            <a:extLst>
              <a:ext uri="{28A0092B-C50C-407E-A947-70E740481C1C}">
                <a14:useLocalDpi xmlns:a14="http://schemas.microsoft.com/office/drawing/2010/main"/>
              </a:ext>
            </a:extLst>
          </a:blip>
          <a:srcRect l="16679" r="16679"/>
          <a:stretch/>
        </p:blipFill>
        <p:spPr>
          <a:xfrm>
            <a:off x="8395237" y="3429000"/>
            <a:ext cx="4353095" cy="4353095"/>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descr="Emergency shut-off button">
            <a:extLst>
              <a:ext uri="{FF2B5EF4-FFF2-40B4-BE49-F238E27FC236}">
                <a16:creationId xmlns:a16="http://schemas.microsoft.com/office/drawing/2014/main" id="{D5488B3B-509A-BFA0-6127-8D496CFD123F}"/>
              </a:ext>
            </a:extLst>
          </p:cNvPr>
          <p:cNvPicPr>
            <a:picLocks noChangeAspect="1"/>
          </p:cNvPicPr>
          <p:nvPr/>
        </p:nvPicPr>
        <p:blipFill>
          <a:blip r:embed="rId4" cstate="screen">
            <a:extLst>
              <a:ext uri="{28A0092B-C50C-407E-A947-70E740481C1C}">
                <a14:useLocalDpi xmlns:a14="http://schemas.microsoft.com/office/drawing/2010/main"/>
              </a:ext>
            </a:extLst>
          </a:blip>
          <a:srcRect t="12513" b="12513"/>
          <a:stretch/>
        </p:blipFill>
        <p:spPr>
          <a:xfrm>
            <a:off x="6992349" y="2184901"/>
            <a:ext cx="2663733" cy="2663733"/>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4405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A1A8F-0E6D-4240-AD5D-D2504234217E}"/>
              </a:ext>
            </a:extLst>
          </p:cNvPr>
          <p:cNvSpPr>
            <a:spLocks noGrp="1"/>
          </p:cNvSpPr>
          <p:nvPr>
            <p:ph type="title"/>
          </p:nvPr>
        </p:nvSpPr>
        <p:spPr/>
        <p:txBody>
          <a:bodyPr>
            <a:normAutofit/>
          </a:bodyPr>
          <a:lstStyle/>
          <a:p>
            <a:r>
              <a:rPr lang="en-US" dirty="0"/>
              <a:t>Communication</a:t>
            </a:r>
            <a:br>
              <a:rPr lang="en-US" dirty="0"/>
            </a:br>
            <a:r>
              <a:rPr lang="en-US" altLang="en-US" sz="2800" dirty="0"/>
              <a:t>With victims</a:t>
            </a:r>
            <a:endParaRPr lang="en-US" sz="2800" dirty="0"/>
          </a:p>
        </p:txBody>
      </p:sp>
      <p:sp>
        <p:nvSpPr>
          <p:cNvPr id="3" name="Content Placeholder 2">
            <a:extLst>
              <a:ext uri="{FF2B5EF4-FFF2-40B4-BE49-F238E27FC236}">
                <a16:creationId xmlns:a16="http://schemas.microsoft.com/office/drawing/2014/main" id="{FB4B58A8-9CEF-F24B-A48C-583D1E1C59F2}"/>
              </a:ext>
            </a:extLst>
          </p:cNvPr>
          <p:cNvSpPr>
            <a:spLocks noGrp="1"/>
          </p:cNvSpPr>
          <p:nvPr>
            <p:ph idx="1"/>
          </p:nvPr>
        </p:nvSpPr>
        <p:spPr>
          <a:xfrm>
            <a:off x="385763" y="1814513"/>
            <a:ext cx="8372647" cy="4935910"/>
          </a:xfrm>
        </p:spPr>
        <p:txBody>
          <a:bodyPr>
            <a:normAutofit lnSpcReduction="10000"/>
          </a:bodyPr>
          <a:lstStyle/>
          <a:p>
            <a:pPr>
              <a:spcBef>
                <a:spcPts val="0"/>
              </a:spcBef>
              <a:spcAft>
                <a:spcPts val="1200"/>
              </a:spcAft>
            </a:pPr>
            <a:r>
              <a:rPr lang="en-CA" sz="2200" dirty="0"/>
              <a:t>What to say: As soon as practical, learn the victim’s name and use it. Introduce yourself by name and let the victim know you are a Pool Attendant. Tell the victim what you are going to do before you do it. Ask permission. </a:t>
            </a:r>
          </a:p>
          <a:p>
            <a:pPr>
              <a:spcBef>
                <a:spcPts val="0"/>
              </a:spcBef>
              <a:spcAft>
                <a:spcPts val="1200"/>
              </a:spcAft>
            </a:pPr>
            <a:r>
              <a:rPr lang="en-CA" sz="2200" dirty="0"/>
              <a:t>The manner in which you communicate may have a calming effect. How you say something may be as important as what you say. Calm, relaxed, and decisive movements and gestures help reassure a victim. </a:t>
            </a:r>
          </a:p>
          <a:p>
            <a:pPr>
              <a:spcBef>
                <a:spcPts val="0"/>
              </a:spcBef>
              <a:spcAft>
                <a:spcPts val="1200"/>
              </a:spcAft>
            </a:pPr>
            <a:r>
              <a:rPr lang="en-CA" sz="2200" dirty="0"/>
              <a:t>The following are the types of questions (both open-ended and specific) that may provide useful information: </a:t>
            </a:r>
          </a:p>
          <a:p>
            <a:pPr lvl="1">
              <a:spcBef>
                <a:spcPts val="0"/>
              </a:spcBef>
              <a:spcAft>
                <a:spcPts val="1200"/>
              </a:spcAft>
            </a:pPr>
            <a:r>
              <a:rPr lang="en-CA" sz="1800" dirty="0"/>
              <a:t>“Are you okay?” “What’s the problem?” </a:t>
            </a:r>
          </a:p>
          <a:p>
            <a:pPr lvl="1">
              <a:spcBef>
                <a:spcPts val="0"/>
              </a:spcBef>
              <a:spcAft>
                <a:spcPts val="1200"/>
              </a:spcAft>
            </a:pPr>
            <a:r>
              <a:rPr lang="en-CA" sz="1800" dirty="0"/>
              <a:t>“What’s your name?” “Has this happened before?” </a:t>
            </a:r>
          </a:p>
          <a:p>
            <a:pPr lvl="1">
              <a:spcBef>
                <a:spcPts val="0"/>
              </a:spcBef>
              <a:spcAft>
                <a:spcPts val="1200"/>
              </a:spcAft>
            </a:pPr>
            <a:r>
              <a:rPr lang="en-CA" sz="1800" dirty="0"/>
              <a:t>“Do you hurt anywhere else?” </a:t>
            </a:r>
          </a:p>
          <a:p>
            <a:pPr lvl="1">
              <a:spcBef>
                <a:spcPts val="0"/>
              </a:spcBef>
              <a:spcAft>
                <a:spcPts val="1200"/>
              </a:spcAft>
            </a:pPr>
            <a:r>
              <a:rPr lang="en-CA" sz="1800" dirty="0"/>
              <a:t>“Do you have any medical problems we should know about?”</a:t>
            </a:r>
            <a:endParaRPr lang="en-US" altLang="en-US" sz="1800" dirty="0"/>
          </a:p>
        </p:txBody>
      </p:sp>
      <p:pic>
        <p:nvPicPr>
          <p:cNvPr id="4" name="Picture 3">
            <a:extLst>
              <a:ext uri="{FF2B5EF4-FFF2-40B4-BE49-F238E27FC236}">
                <a16:creationId xmlns:a16="http://schemas.microsoft.com/office/drawing/2014/main" id="{6234EB75-6992-72C5-6F4C-53B4E1606A50}"/>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00496" y="2698752"/>
            <a:ext cx="2805741" cy="2732688"/>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7958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BF7E4-F034-FF45-B7DD-8F479DC724B7}"/>
              </a:ext>
            </a:extLst>
          </p:cNvPr>
          <p:cNvSpPr>
            <a:spLocks noGrp="1"/>
          </p:cNvSpPr>
          <p:nvPr>
            <p:ph type="title"/>
          </p:nvPr>
        </p:nvSpPr>
        <p:spPr/>
        <p:txBody>
          <a:bodyPr>
            <a:normAutofit fontScale="90000"/>
          </a:bodyPr>
          <a:lstStyle/>
          <a:p>
            <a:r>
              <a:rPr lang="en-US" dirty="0"/>
              <a:t>Aquatic facility analysis</a:t>
            </a:r>
            <a:br>
              <a:rPr lang="en-US" dirty="0"/>
            </a:br>
            <a:r>
              <a:rPr lang="en-CA" dirty="0">
                <a:solidFill>
                  <a:srgbClr val="E9A500"/>
                </a:solidFill>
              </a:rPr>
              <a:t>Test item</a:t>
            </a:r>
            <a:endParaRPr lang="en-US" dirty="0">
              <a:solidFill>
                <a:srgbClr val="E9A500"/>
              </a:solidFill>
            </a:endParaRPr>
          </a:p>
        </p:txBody>
      </p:sp>
      <p:sp>
        <p:nvSpPr>
          <p:cNvPr id="3" name="Content Placeholder 2">
            <a:extLst>
              <a:ext uri="{FF2B5EF4-FFF2-40B4-BE49-F238E27FC236}">
                <a16:creationId xmlns:a16="http://schemas.microsoft.com/office/drawing/2014/main" id="{BEFA24A7-F222-0F46-976C-E6FD578354B0}"/>
              </a:ext>
            </a:extLst>
          </p:cNvPr>
          <p:cNvSpPr>
            <a:spLocks noGrp="1"/>
          </p:cNvSpPr>
          <p:nvPr>
            <p:ph idx="1"/>
          </p:nvPr>
        </p:nvSpPr>
        <p:spPr>
          <a:xfrm>
            <a:off x="385763" y="1828800"/>
            <a:ext cx="9763171" cy="4393357"/>
          </a:xfrm>
        </p:spPr>
        <p:txBody>
          <a:bodyPr>
            <a:normAutofit/>
          </a:bodyPr>
          <a:lstStyle/>
          <a:p>
            <a:pPr marL="0" indent="0">
              <a:spcBef>
                <a:spcPts val="0"/>
              </a:spcBef>
              <a:spcAft>
                <a:spcPts val="1200"/>
              </a:spcAft>
              <a:buNone/>
            </a:pPr>
            <a:r>
              <a:rPr lang="en-CA" sz="2400" b="1" dirty="0"/>
              <a:t>Let’s learn about: Demonstrating an understanding of the following</a:t>
            </a:r>
            <a:endParaRPr lang="en-CA" sz="2200" b="1" dirty="0"/>
          </a:p>
          <a:p>
            <a:pPr>
              <a:spcBef>
                <a:spcPts val="0"/>
              </a:spcBef>
              <a:spcAft>
                <a:spcPts val="1200"/>
              </a:spcAft>
            </a:pPr>
            <a:r>
              <a:rPr lang="en-CA" sz="2200" dirty="0"/>
              <a:t>Features that vary from wading pool to wading pool (or from time to time) and how analysis of these affects their job. </a:t>
            </a:r>
          </a:p>
          <a:p>
            <a:pPr>
              <a:spcBef>
                <a:spcPts val="0"/>
              </a:spcBef>
              <a:spcAft>
                <a:spcPts val="1200"/>
              </a:spcAft>
            </a:pPr>
            <a:r>
              <a:rPr lang="en-CA" sz="2200" dirty="0"/>
              <a:t>The role of water treatment systems in providing a safe and comfortable bather environment. </a:t>
            </a:r>
          </a:p>
          <a:p>
            <a:pPr>
              <a:spcBef>
                <a:spcPts val="0"/>
              </a:spcBef>
              <a:spcAft>
                <a:spcPts val="1200"/>
              </a:spcAft>
            </a:pPr>
            <a:r>
              <a:rPr lang="en-CA" sz="2200" dirty="0"/>
              <a:t>Environmental hazards of wading pools, amusement devices and play structures. </a:t>
            </a:r>
          </a:p>
          <a:p>
            <a:pPr>
              <a:spcBef>
                <a:spcPts val="0"/>
              </a:spcBef>
              <a:spcAft>
                <a:spcPts val="1200"/>
              </a:spcAft>
            </a:pPr>
            <a:r>
              <a:rPr lang="en-CA" sz="2200" dirty="0"/>
              <a:t>Inspection and operation of waterslides, amusement devices and play structures.</a:t>
            </a:r>
          </a:p>
          <a:p>
            <a:endParaRPr lang="en-US" dirty="0"/>
          </a:p>
        </p:txBody>
      </p:sp>
      <p:grpSp>
        <p:nvGrpSpPr>
          <p:cNvPr id="6" name="Group 5">
            <a:extLst>
              <a:ext uri="{FF2B5EF4-FFF2-40B4-BE49-F238E27FC236}">
                <a16:creationId xmlns:a16="http://schemas.microsoft.com/office/drawing/2014/main" id="{3D5095AD-E45C-6BB9-7753-79B7C9D1072B}"/>
              </a:ext>
              <a:ext uri="{C183D7F6-B498-43B3-948B-1728B52AA6E4}">
                <adec:decorative xmlns:adec="http://schemas.microsoft.com/office/drawing/2017/decorative" val="1"/>
              </a:ext>
            </a:extLst>
          </p:cNvPr>
          <p:cNvGrpSpPr/>
          <p:nvPr/>
        </p:nvGrpSpPr>
        <p:grpSpPr>
          <a:xfrm>
            <a:off x="9693578" y="4485553"/>
            <a:ext cx="3231775" cy="3194032"/>
            <a:chOff x="9693578" y="4485553"/>
            <a:chExt cx="3231775" cy="3194032"/>
          </a:xfrm>
        </p:grpSpPr>
        <p:sp>
          <p:nvSpPr>
            <p:cNvPr id="7" name="Oval 6">
              <a:extLst>
                <a:ext uri="{FF2B5EF4-FFF2-40B4-BE49-F238E27FC236}">
                  <a16:creationId xmlns:a16="http://schemas.microsoft.com/office/drawing/2014/main" id="{EEA5827D-D57A-F038-3715-49164CCB7CE6}"/>
                </a:ext>
              </a:extLst>
            </p:cNvPr>
            <p:cNvSpPr/>
            <p:nvPr/>
          </p:nvSpPr>
          <p:spPr>
            <a:xfrm>
              <a:off x="9693578" y="4485553"/>
              <a:ext cx="3231775" cy="3194032"/>
            </a:xfrm>
            <a:prstGeom prst="ellipse">
              <a:avLst/>
            </a:prstGeom>
            <a:solidFill>
              <a:schemeClr val="bg1"/>
            </a:solidFill>
            <a:ln>
              <a:noFill/>
            </a:ln>
            <a:effectLst>
              <a:outerShdw blurRad="2032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Nunito" panose="00000500000000000000" pitchFamily="2" charset="0"/>
              </a:endParaRPr>
            </a:p>
          </p:txBody>
        </p:sp>
        <p:pic>
          <p:nvPicPr>
            <p:cNvPr id="9" name="Picture 8" descr="Pool Attendant standing by pool">
              <a:extLst>
                <a:ext uri="{FF2B5EF4-FFF2-40B4-BE49-F238E27FC236}">
                  <a16:creationId xmlns:a16="http://schemas.microsoft.com/office/drawing/2014/main" id="{A070655F-F2C3-9262-3713-266FB32E3E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29034" y="4593807"/>
              <a:ext cx="2369942" cy="2264193"/>
            </a:xfrm>
            <a:custGeom>
              <a:avLst/>
              <a:gdLst>
                <a:gd name="connsiteX0" fmla="*/ 3536064 w 5676900"/>
                <a:gd name="connsiteY0" fmla="*/ 0 h 5423591"/>
                <a:gd name="connsiteX1" fmla="*/ 5513111 w 5676900"/>
                <a:gd name="connsiteY1" fmla="*/ 603904 h 5423591"/>
                <a:gd name="connsiteX2" fmla="*/ 5676900 w 5676900"/>
                <a:gd name="connsiteY2" fmla="*/ 726384 h 5423591"/>
                <a:gd name="connsiteX3" fmla="*/ 5676900 w 5676900"/>
                <a:gd name="connsiteY3" fmla="*/ 5423591 h 5423591"/>
                <a:gd name="connsiteX4" fmla="*/ 549520 w 5676900"/>
                <a:gd name="connsiteY4" fmla="*/ 5423591 h 5423591"/>
                <a:gd name="connsiteX5" fmla="*/ 426784 w 5676900"/>
                <a:gd name="connsiteY5" fmla="*/ 5221562 h 5423591"/>
                <a:gd name="connsiteX6" fmla="*/ 0 w 5676900"/>
                <a:gd name="connsiteY6" fmla="*/ 3536064 h 5423591"/>
                <a:gd name="connsiteX7" fmla="*/ 3536064 w 5676900"/>
                <a:gd name="connsiteY7" fmla="*/ 0 h 542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6900" h="5423591">
                  <a:moveTo>
                    <a:pt x="3536064" y="0"/>
                  </a:moveTo>
                  <a:cubicBezTo>
                    <a:pt x="4268407" y="0"/>
                    <a:pt x="4948751" y="222631"/>
                    <a:pt x="5513111" y="603904"/>
                  </a:cubicBezTo>
                  <a:lnTo>
                    <a:pt x="5676900" y="726384"/>
                  </a:lnTo>
                  <a:lnTo>
                    <a:pt x="5676900" y="5423591"/>
                  </a:lnTo>
                  <a:lnTo>
                    <a:pt x="549520" y="5423591"/>
                  </a:lnTo>
                  <a:lnTo>
                    <a:pt x="426784" y="5221562"/>
                  </a:lnTo>
                  <a:cubicBezTo>
                    <a:pt x="154605" y="4720526"/>
                    <a:pt x="0" y="4146350"/>
                    <a:pt x="0" y="3536064"/>
                  </a:cubicBezTo>
                  <a:cubicBezTo>
                    <a:pt x="0" y="1583150"/>
                    <a:pt x="1583150" y="0"/>
                    <a:pt x="3536064" y="0"/>
                  </a:cubicBezTo>
                  <a:close/>
                </a:path>
              </a:pathLst>
            </a:custGeom>
          </p:spPr>
        </p:pic>
      </p:grpSp>
    </p:spTree>
    <p:extLst>
      <p:ext uri="{BB962C8B-B14F-4D97-AF65-F5344CB8AC3E}">
        <p14:creationId xmlns:p14="http://schemas.microsoft.com/office/powerpoint/2010/main" val="182131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BF7E4-F034-FF45-B7DD-8F479DC724B7}"/>
              </a:ext>
            </a:extLst>
          </p:cNvPr>
          <p:cNvSpPr>
            <a:spLocks noGrp="1"/>
          </p:cNvSpPr>
          <p:nvPr>
            <p:ph type="title"/>
          </p:nvPr>
        </p:nvSpPr>
        <p:spPr/>
        <p:txBody>
          <a:bodyPr>
            <a:normAutofit/>
          </a:bodyPr>
          <a:lstStyle/>
          <a:p>
            <a:r>
              <a:rPr lang="en-US" dirty="0"/>
              <a:t>Aquatic facility analysis</a:t>
            </a:r>
            <a:br>
              <a:rPr lang="en-US" dirty="0"/>
            </a:br>
            <a:r>
              <a:rPr lang="en-US" sz="2800" dirty="0"/>
              <a:t>Types of wading pools</a:t>
            </a:r>
          </a:p>
        </p:txBody>
      </p:sp>
      <p:sp>
        <p:nvSpPr>
          <p:cNvPr id="3" name="Content Placeholder 2">
            <a:extLst>
              <a:ext uri="{FF2B5EF4-FFF2-40B4-BE49-F238E27FC236}">
                <a16:creationId xmlns:a16="http://schemas.microsoft.com/office/drawing/2014/main" id="{BEFA24A7-F222-0F46-976C-E6FD578354B0}"/>
              </a:ext>
            </a:extLst>
          </p:cNvPr>
          <p:cNvSpPr>
            <a:spLocks noGrp="1"/>
          </p:cNvSpPr>
          <p:nvPr>
            <p:ph idx="1"/>
          </p:nvPr>
        </p:nvSpPr>
        <p:spPr>
          <a:xfrm>
            <a:off x="385764" y="1656522"/>
            <a:ext cx="7347125" cy="5049078"/>
          </a:xfrm>
        </p:spPr>
        <p:txBody>
          <a:bodyPr>
            <a:noAutofit/>
          </a:bodyPr>
          <a:lstStyle/>
          <a:p>
            <a:pPr marL="0" indent="0">
              <a:spcBef>
                <a:spcPts val="0"/>
              </a:spcBef>
              <a:spcAft>
                <a:spcPts val="600"/>
              </a:spcAft>
              <a:buNone/>
            </a:pPr>
            <a:r>
              <a:rPr lang="en-US" dirty="0"/>
              <a:t>T</a:t>
            </a:r>
            <a:r>
              <a:rPr lang="en-CA" dirty="0"/>
              <a:t>here are two common types of wading pools:</a:t>
            </a:r>
          </a:p>
          <a:p>
            <a:pPr marL="457200" indent="-457200">
              <a:spcBef>
                <a:spcPts val="0"/>
              </a:spcBef>
              <a:buFont typeface="+mj-lt"/>
              <a:buAutoNum type="arabicPeriod"/>
            </a:pPr>
            <a:r>
              <a:rPr lang="en-CA" sz="2200" b="1" dirty="0"/>
              <a:t>Fill and dump </a:t>
            </a:r>
            <a:r>
              <a:rPr lang="en-CA" sz="2200" dirty="0"/>
              <a:t>means a pool that is filled with water prior to use each day and drained after use each day. </a:t>
            </a:r>
          </a:p>
          <a:p>
            <a:pPr lvl="1">
              <a:spcBef>
                <a:spcPts val="0"/>
              </a:spcBef>
              <a:spcAft>
                <a:spcPts val="600"/>
              </a:spcAft>
            </a:pPr>
            <a:r>
              <a:rPr lang="en-CA" sz="2200" dirty="0"/>
              <a:t>Generally, there is no filtration system for this type of wading pool</a:t>
            </a:r>
          </a:p>
          <a:p>
            <a:pPr lvl="1">
              <a:spcBef>
                <a:spcPts val="0"/>
              </a:spcBef>
              <a:spcAft>
                <a:spcPts val="600"/>
              </a:spcAft>
            </a:pPr>
            <a:r>
              <a:rPr lang="en-CA" sz="2200" dirty="0"/>
              <a:t>There is no standing water when the pool is not in use and the main drain is left open when the pool is closed </a:t>
            </a:r>
          </a:p>
          <a:p>
            <a:pPr marL="457200" indent="-457200">
              <a:buFont typeface="+mj-lt"/>
              <a:buAutoNum type="arabicPeriod"/>
            </a:pPr>
            <a:r>
              <a:rPr lang="en-CA" sz="2200" b="1" dirty="0"/>
              <a:t>Filtered </a:t>
            </a:r>
            <a:r>
              <a:rPr lang="en-CA" sz="2200" dirty="0"/>
              <a:t>means a system that maintains circulation of water through a pool by pumps, draws water from a pool for treatment and returns it to the pool as clean water, and provides continuous treatment.</a:t>
            </a:r>
          </a:p>
          <a:p>
            <a:pPr lvl="1">
              <a:spcBef>
                <a:spcPts val="0"/>
              </a:spcBef>
            </a:pPr>
            <a:r>
              <a:rPr lang="en-CA" sz="2200" dirty="0"/>
              <a:t>Includes filtration and chlorination or bromination and other processes necessary for the treatment of water</a:t>
            </a:r>
            <a:r>
              <a:rPr lang="en-CA" sz="2000" dirty="0"/>
              <a:t> </a:t>
            </a:r>
          </a:p>
        </p:txBody>
      </p:sp>
      <p:pic>
        <p:nvPicPr>
          <p:cNvPr id="6" name="Picture 5" descr="Person cleaning bottom of pool">
            <a:extLst>
              <a:ext uri="{FF2B5EF4-FFF2-40B4-BE49-F238E27FC236}">
                <a16:creationId xmlns:a16="http://schemas.microsoft.com/office/drawing/2014/main" id="{C8739A18-A803-196F-DCC6-8D9512D8FE6A}"/>
              </a:ext>
            </a:extLst>
          </p:cNvPr>
          <p:cNvPicPr>
            <a:picLocks noChangeAspect="1"/>
          </p:cNvPicPr>
          <p:nvPr/>
        </p:nvPicPr>
        <p:blipFill>
          <a:blip r:embed="rId3" cstate="screen">
            <a:extLst>
              <a:ext uri="{28A0092B-C50C-407E-A947-70E740481C1C}">
                <a14:useLocalDpi xmlns:a14="http://schemas.microsoft.com/office/drawing/2010/main"/>
              </a:ext>
            </a:extLst>
          </a:blip>
          <a:srcRect t="580" b="580"/>
          <a:stretch/>
        </p:blipFill>
        <p:spPr>
          <a:xfrm>
            <a:off x="7973300" y="2843591"/>
            <a:ext cx="3691684" cy="243256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3787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BF7E4-F034-FF45-B7DD-8F479DC724B7}"/>
              </a:ext>
            </a:extLst>
          </p:cNvPr>
          <p:cNvSpPr>
            <a:spLocks noGrp="1"/>
          </p:cNvSpPr>
          <p:nvPr>
            <p:ph type="title"/>
          </p:nvPr>
        </p:nvSpPr>
        <p:spPr/>
        <p:txBody>
          <a:bodyPr>
            <a:normAutofit/>
          </a:bodyPr>
          <a:lstStyle/>
          <a:p>
            <a:r>
              <a:rPr lang="en-US" dirty="0"/>
              <a:t>Aquatic facility analysis</a:t>
            </a:r>
            <a:br>
              <a:rPr lang="en-US" dirty="0"/>
            </a:br>
            <a:r>
              <a:rPr lang="en-US" sz="2800" dirty="0"/>
              <a:t>Chemical treatment of water</a:t>
            </a:r>
          </a:p>
        </p:txBody>
      </p:sp>
      <p:sp>
        <p:nvSpPr>
          <p:cNvPr id="3" name="Content Placeholder 2">
            <a:extLst>
              <a:ext uri="{FF2B5EF4-FFF2-40B4-BE49-F238E27FC236}">
                <a16:creationId xmlns:a16="http://schemas.microsoft.com/office/drawing/2014/main" id="{BEFA24A7-F222-0F46-976C-E6FD578354B0}"/>
              </a:ext>
            </a:extLst>
          </p:cNvPr>
          <p:cNvSpPr>
            <a:spLocks noGrp="1"/>
          </p:cNvSpPr>
          <p:nvPr>
            <p:ph idx="1"/>
          </p:nvPr>
        </p:nvSpPr>
        <p:spPr>
          <a:xfrm>
            <a:off x="385764" y="1683026"/>
            <a:ext cx="7968014" cy="5022574"/>
          </a:xfrm>
        </p:spPr>
        <p:txBody>
          <a:bodyPr>
            <a:normAutofit/>
          </a:bodyPr>
          <a:lstStyle/>
          <a:p>
            <a:pPr marL="0" indent="0">
              <a:buNone/>
            </a:pPr>
            <a:r>
              <a:rPr lang="en-US" dirty="0"/>
              <a:t>Chlorine &amp; bromine: used to destroy bacteria and prevent algae growth.</a:t>
            </a:r>
          </a:p>
          <a:p>
            <a:r>
              <a:rPr lang="en-US" sz="2200" b="1" dirty="0"/>
              <a:t>Residual chlorine or bromine: </a:t>
            </a:r>
            <a:r>
              <a:rPr lang="en-US" sz="2200" dirty="0"/>
              <a:t>is the total amount of chlorine or bromine available to destroy bacteria. Also called free available chlorine FAC:</a:t>
            </a:r>
          </a:p>
          <a:p>
            <a:pPr lvl="1"/>
            <a:r>
              <a:rPr lang="en-US" sz="2200" dirty="0"/>
              <a:t>Maintain free available chlorine from 0.8 to 1.5 </a:t>
            </a:r>
            <a:r>
              <a:rPr lang="en-US" sz="2200" dirty="0" err="1"/>
              <a:t>p.p.m.</a:t>
            </a:r>
            <a:endParaRPr lang="en-US" sz="2200" dirty="0"/>
          </a:p>
          <a:p>
            <a:pPr lvl="1"/>
            <a:r>
              <a:rPr lang="en-US" sz="2200" dirty="0"/>
              <a:t>Maintain free available bromine at  2.0 </a:t>
            </a:r>
            <a:r>
              <a:rPr lang="en-US" sz="2200" dirty="0" err="1"/>
              <a:t>p.p.m.</a:t>
            </a:r>
            <a:endParaRPr lang="en-US" sz="2200" dirty="0"/>
          </a:p>
          <a:p>
            <a:r>
              <a:rPr lang="en-US" sz="2200" b="1" dirty="0"/>
              <a:t>Chlorine effectiveness: </a:t>
            </a:r>
            <a:r>
              <a:rPr lang="en-US" sz="2200" dirty="0"/>
              <a:t>depends mainly on </a:t>
            </a:r>
          </a:p>
          <a:p>
            <a:pPr lvl="1"/>
            <a:r>
              <a:rPr lang="en-US" sz="2200" dirty="0"/>
              <a:t>Level of bacteria; chlorine is used up as it attacks bacteria</a:t>
            </a:r>
          </a:p>
          <a:p>
            <a:pPr lvl="1"/>
            <a:r>
              <a:rPr lang="en-US" sz="2200" dirty="0"/>
              <a:t>Amount of direct sunlight; breaks chemical bonds </a:t>
            </a:r>
          </a:p>
          <a:p>
            <a:pPr lvl="1"/>
            <a:r>
              <a:rPr lang="en-US" sz="2200" dirty="0"/>
              <a:t>Water agitation, splashing, etc.; breaks chemical bonds</a:t>
            </a:r>
          </a:p>
          <a:p>
            <a:pPr marL="0" indent="0">
              <a:buNone/>
            </a:pPr>
            <a:endParaRPr lang="en-US" dirty="0"/>
          </a:p>
        </p:txBody>
      </p:sp>
      <p:pic>
        <p:nvPicPr>
          <p:cNvPr id="9" name="Picture 8" descr="Measuring chemicals">
            <a:extLst>
              <a:ext uri="{FF2B5EF4-FFF2-40B4-BE49-F238E27FC236}">
                <a16:creationId xmlns:a16="http://schemas.microsoft.com/office/drawing/2014/main" id="{8BE00837-3ACB-15C5-5E7F-5A36CE43879E}"/>
              </a:ext>
            </a:extLst>
          </p:cNvPr>
          <p:cNvPicPr>
            <a:picLocks noChangeAspect="1"/>
          </p:cNvPicPr>
          <p:nvPr/>
        </p:nvPicPr>
        <p:blipFill>
          <a:blip r:embed="rId3" cstate="screen">
            <a:extLst>
              <a:ext uri="{28A0092B-C50C-407E-A947-70E740481C1C}">
                <a14:useLocalDpi xmlns:a14="http://schemas.microsoft.com/office/drawing/2010/main"/>
              </a:ext>
            </a:extLst>
          </a:blip>
          <a:srcRect l="15589" r="15589"/>
          <a:stretch/>
        </p:blipFill>
        <p:spPr>
          <a:xfrm>
            <a:off x="8493262" y="2579914"/>
            <a:ext cx="3068045" cy="29770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9592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BF7E4-F034-FF45-B7DD-8F479DC724B7}"/>
              </a:ext>
            </a:extLst>
          </p:cNvPr>
          <p:cNvSpPr>
            <a:spLocks noGrp="1"/>
          </p:cNvSpPr>
          <p:nvPr>
            <p:ph type="title"/>
          </p:nvPr>
        </p:nvSpPr>
        <p:spPr/>
        <p:txBody>
          <a:bodyPr>
            <a:normAutofit/>
          </a:bodyPr>
          <a:lstStyle/>
          <a:p>
            <a:r>
              <a:rPr lang="en-US" dirty="0"/>
              <a:t>Aquatic facility analysis</a:t>
            </a:r>
            <a:br>
              <a:rPr lang="en-US" dirty="0"/>
            </a:br>
            <a:r>
              <a:rPr lang="en-US" sz="2800" dirty="0"/>
              <a:t>Chemical treatment of water – pH</a:t>
            </a:r>
          </a:p>
        </p:txBody>
      </p:sp>
      <p:sp>
        <p:nvSpPr>
          <p:cNvPr id="3" name="Content Placeholder 2">
            <a:extLst>
              <a:ext uri="{FF2B5EF4-FFF2-40B4-BE49-F238E27FC236}">
                <a16:creationId xmlns:a16="http://schemas.microsoft.com/office/drawing/2014/main" id="{BEFA24A7-F222-0F46-976C-E6FD578354B0}"/>
              </a:ext>
            </a:extLst>
          </p:cNvPr>
          <p:cNvSpPr>
            <a:spLocks noGrp="1"/>
          </p:cNvSpPr>
          <p:nvPr>
            <p:ph idx="1"/>
          </p:nvPr>
        </p:nvSpPr>
        <p:spPr>
          <a:xfrm>
            <a:off x="385763" y="1848678"/>
            <a:ext cx="7397270" cy="5009322"/>
          </a:xfrm>
        </p:spPr>
        <p:txBody>
          <a:bodyPr>
            <a:normAutofit lnSpcReduction="10000"/>
          </a:bodyPr>
          <a:lstStyle/>
          <a:p>
            <a:pPr marL="0" indent="0">
              <a:buNone/>
            </a:pPr>
            <a:r>
              <a:rPr lang="en-US" dirty="0"/>
              <a:t>Maintaining comfortable water levels:</a:t>
            </a:r>
          </a:p>
          <a:p>
            <a:r>
              <a:rPr lang="en-US" dirty="0"/>
              <a:t>pH: water measured as</a:t>
            </a:r>
          </a:p>
          <a:p>
            <a:pPr lvl="1"/>
            <a:r>
              <a:rPr lang="en-US" sz="2400" dirty="0"/>
              <a:t>Acidic 1.0 to 7.0 range</a:t>
            </a:r>
          </a:p>
          <a:p>
            <a:pPr lvl="1"/>
            <a:r>
              <a:rPr lang="en-US" sz="2400" dirty="0"/>
              <a:t>Alkaline or basic 7.0 to 14.0 range</a:t>
            </a:r>
          </a:p>
          <a:p>
            <a:pPr lvl="1"/>
            <a:r>
              <a:rPr lang="en-US" sz="2400" dirty="0"/>
              <a:t>Neutral water 7.0 neither acidic nor basic </a:t>
            </a:r>
          </a:p>
          <a:p>
            <a:r>
              <a:rPr lang="en-US" sz="2400" dirty="0"/>
              <a:t>pH between 7.2 to 7.8</a:t>
            </a:r>
          </a:p>
          <a:p>
            <a:r>
              <a:rPr lang="en-US" sz="2400" dirty="0"/>
              <a:t>High pH can cause discolouration of water, gritty/itchy irritation of swimmers eyes</a:t>
            </a:r>
          </a:p>
          <a:p>
            <a:r>
              <a:rPr lang="en-US" sz="2400" dirty="0"/>
              <a:t>Low pH causes corrosion of pipes and drains. Can change colour of hair that has been dyed</a:t>
            </a:r>
          </a:p>
          <a:p>
            <a:r>
              <a:rPr lang="en-US" sz="2400" dirty="0"/>
              <a:t>pH outside 7.2 to 7.8 reduces effectiveness of chlorine/bromine</a:t>
            </a:r>
          </a:p>
        </p:txBody>
      </p:sp>
      <p:pic>
        <p:nvPicPr>
          <p:cNvPr id="6" name="Picture 5" descr="pH measuring kit">
            <a:extLst>
              <a:ext uri="{FF2B5EF4-FFF2-40B4-BE49-F238E27FC236}">
                <a16:creationId xmlns:a16="http://schemas.microsoft.com/office/drawing/2014/main" id="{4A0A5EF3-B1D4-67FB-3173-51AA4A378819}"/>
              </a:ext>
            </a:extLst>
          </p:cNvPr>
          <p:cNvPicPr>
            <a:picLocks noChangeAspect="1"/>
          </p:cNvPicPr>
          <p:nvPr/>
        </p:nvPicPr>
        <p:blipFill>
          <a:blip r:embed="rId3" cstate="screen">
            <a:extLst>
              <a:ext uri="{28A0092B-C50C-407E-A947-70E740481C1C}">
                <a14:useLocalDpi xmlns:a14="http://schemas.microsoft.com/office/drawing/2010/main"/>
              </a:ext>
            </a:extLst>
          </a:blip>
          <a:srcRect l="11731" r="11731"/>
          <a:stretch/>
        </p:blipFill>
        <p:spPr>
          <a:xfrm>
            <a:off x="7993911" y="2575687"/>
            <a:ext cx="3359889" cy="271802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9461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BF7E4-F034-FF45-B7DD-8F479DC724B7}"/>
              </a:ext>
            </a:extLst>
          </p:cNvPr>
          <p:cNvSpPr>
            <a:spLocks noGrp="1"/>
          </p:cNvSpPr>
          <p:nvPr>
            <p:ph type="title"/>
          </p:nvPr>
        </p:nvSpPr>
        <p:spPr/>
        <p:txBody>
          <a:bodyPr>
            <a:normAutofit/>
          </a:bodyPr>
          <a:lstStyle/>
          <a:p>
            <a:r>
              <a:rPr lang="en-US" dirty="0"/>
              <a:t>Aquatic facility analysis</a:t>
            </a:r>
            <a:br>
              <a:rPr lang="en-US" dirty="0"/>
            </a:br>
            <a:r>
              <a:rPr lang="en-US" sz="2800" dirty="0"/>
              <a:t>Environmental hazards</a:t>
            </a:r>
          </a:p>
        </p:txBody>
      </p:sp>
      <p:sp>
        <p:nvSpPr>
          <p:cNvPr id="3" name="Content Placeholder 2">
            <a:extLst>
              <a:ext uri="{FF2B5EF4-FFF2-40B4-BE49-F238E27FC236}">
                <a16:creationId xmlns:a16="http://schemas.microsoft.com/office/drawing/2014/main" id="{BEFA24A7-F222-0F46-976C-E6FD578354B0}"/>
              </a:ext>
            </a:extLst>
          </p:cNvPr>
          <p:cNvSpPr>
            <a:spLocks noGrp="1"/>
          </p:cNvSpPr>
          <p:nvPr>
            <p:ph idx="1"/>
          </p:nvPr>
        </p:nvSpPr>
        <p:spPr>
          <a:xfrm>
            <a:off x="385763" y="1749287"/>
            <a:ext cx="7300911" cy="4901132"/>
          </a:xfrm>
        </p:spPr>
        <p:txBody>
          <a:bodyPr>
            <a:noAutofit/>
          </a:bodyPr>
          <a:lstStyle/>
          <a:p>
            <a:pPr marL="0" indent="0">
              <a:spcBef>
                <a:spcPts val="0"/>
              </a:spcBef>
              <a:spcAft>
                <a:spcPts val="1200"/>
              </a:spcAft>
              <a:buNone/>
            </a:pPr>
            <a:r>
              <a:rPr lang="en-US" dirty="0"/>
              <a:t>Pool Attendants usually follow a checklist of typical tasks when opening and closing wading pools, inspecting waterslides, amusement devices, and play structures such as:</a:t>
            </a:r>
          </a:p>
          <a:p>
            <a:pPr marL="536575" indent="-209550">
              <a:spcBef>
                <a:spcPts val="600"/>
              </a:spcBef>
            </a:pPr>
            <a:r>
              <a:rPr lang="en-US" sz="2400" b="1" dirty="0"/>
              <a:t>Opening checklist: </a:t>
            </a:r>
            <a:r>
              <a:rPr lang="en-US" sz="2400" dirty="0"/>
              <a:t>emergency phone, first aid kits, testing pool water and clarity, checking circuit breakers, checking for lose tiles, checking waterslide for cracks or defects, etc. </a:t>
            </a:r>
          </a:p>
          <a:p>
            <a:pPr marL="536575" indent="-209550">
              <a:spcBef>
                <a:spcPts val="1200"/>
              </a:spcBef>
            </a:pPr>
            <a:r>
              <a:rPr lang="en-US" sz="2400" b="1" dirty="0"/>
              <a:t>Closing checklist:</a:t>
            </a:r>
            <a:r>
              <a:rPr lang="en-US" sz="2400" dirty="0"/>
              <a:t> securing chemicals, locking doors or gates, cleaning up deck and hanging up wet items or equipment, making a log entry of events for the day, etc. </a:t>
            </a:r>
            <a:endParaRPr lang="en-US" dirty="0"/>
          </a:p>
        </p:txBody>
      </p:sp>
      <p:pic>
        <p:nvPicPr>
          <p:cNvPr id="6" name="Picture 5" descr="Locked gate door">
            <a:extLst>
              <a:ext uri="{FF2B5EF4-FFF2-40B4-BE49-F238E27FC236}">
                <a16:creationId xmlns:a16="http://schemas.microsoft.com/office/drawing/2014/main" id="{D3408B78-5512-C13E-F85D-2663FC73B781}"/>
              </a:ext>
            </a:extLst>
          </p:cNvPr>
          <p:cNvPicPr>
            <a:picLocks noChangeAspect="1"/>
          </p:cNvPicPr>
          <p:nvPr/>
        </p:nvPicPr>
        <p:blipFill>
          <a:blip r:embed="rId3" cstate="screen">
            <a:extLst>
              <a:ext uri="{28A0092B-C50C-407E-A947-70E740481C1C}">
                <a14:useLocalDpi xmlns:a14="http://schemas.microsoft.com/office/drawing/2010/main"/>
              </a:ext>
            </a:extLst>
          </a:blip>
          <a:srcRect l="16667" r="16667"/>
          <a:stretch/>
        </p:blipFill>
        <p:spPr>
          <a:xfrm>
            <a:off x="8156010" y="3600693"/>
            <a:ext cx="2694357" cy="2694357"/>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descr="Check mark on a list">
            <a:extLst>
              <a:ext uri="{FF2B5EF4-FFF2-40B4-BE49-F238E27FC236}">
                <a16:creationId xmlns:a16="http://schemas.microsoft.com/office/drawing/2014/main" id="{8D777DC6-7D57-4635-254C-CD1528DD5B38}"/>
              </a:ext>
            </a:extLst>
          </p:cNvPr>
          <p:cNvPicPr>
            <a:picLocks noChangeAspect="1"/>
          </p:cNvPicPr>
          <p:nvPr/>
        </p:nvPicPr>
        <p:blipFill>
          <a:blip r:embed="rId4" cstate="screen">
            <a:extLst>
              <a:ext uri="{28A0092B-C50C-407E-A947-70E740481C1C}">
                <a14:useLocalDpi xmlns:a14="http://schemas.microsoft.com/office/drawing/2010/main"/>
              </a:ext>
            </a:extLst>
          </a:blip>
          <a:srcRect l="16694" r="16694"/>
          <a:stretch/>
        </p:blipFill>
        <p:spPr>
          <a:xfrm>
            <a:off x="9700086" y="2022292"/>
            <a:ext cx="2300563" cy="2300563"/>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866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348DE-E9A0-AA47-813F-4673FA0C92A4}"/>
              </a:ext>
            </a:extLst>
          </p:cNvPr>
          <p:cNvSpPr>
            <a:spLocks noGrp="1"/>
          </p:cNvSpPr>
          <p:nvPr>
            <p:ph type="title"/>
          </p:nvPr>
        </p:nvSpPr>
        <p:spPr/>
        <p:txBody>
          <a:bodyPr>
            <a:normAutofit fontScale="90000"/>
          </a:bodyPr>
          <a:lstStyle/>
          <a:p>
            <a:r>
              <a:rPr lang="en-US" dirty="0"/>
              <a:t>Drowning resuscitation</a:t>
            </a:r>
            <a:br>
              <a:rPr lang="en-US" dirty="0"/>
            </a:br>
            <a:r>
              <a:rPr lang="en-US" dirty="0">
                <a:solidFill>
                  <a:srgbClr val="E9A500"/>
                </a:solidFill>
              </a:rPr>
              <a:t>Test item</a:t>
            </a:r>
          </a:p>
        </p:txBody>
      </p:sp>
      <p:sp>
        <p:nvSpPr>
          <p:cNvPr id="3" name="Content Placeholder 2">
            <a:extLst>
              <a:ext uri="{FF2B5EF4-FFF2-40B4-BE49-F238E27FC236}">
                <a16:creationId xmlns:a16="http://schemas.microsoft.com/office/drawing/2014/main" id="{CA09C517-8997-ED47-8B2E-1519E79A5CA9}"/>
              </a:ext>
            </a:extLst>
          </p:cNvPr>
          <p:cNvSpPr>
            <a:spLocks noGrp="1"/>
          </p:cNvSpPr>
          <p:nvPr>
            <p:ph idx="1"/>
          </p:nvPr>
        </p:nvSpPr>
        <p:spPr>
          <a:xfrm>
            <a:off x="385763" y="1728788"/>
            <a:ext cx="7208837" cy="4921631"/>
          </a:xfrm>
        </p:spPr>
        <p:txBody>
          <a:bodyPr>
            <a:noAutofit/>
          </a:bodyPr>
          <a:lstStyle/>
          <a:p>
            <a:pPr marL="0" indent="0">
              <a:spcAft>
                <a:spcPts val="600"/>
              </a:spcAft>
              <a:buNone/>
            </a:pPr>
            <a:r>
              <a:rPr lang="en-CA" b="1" dirty="0"/>
              <a:t>Let’s learn what to do: </a:t>
            </a:r>
            <a:r>
              <a:rPr lang="en-US" altLang="en-US" b="1" dirty="0"/>
              <a:t>On a manikin, demonstrate single-rescuer adult, child, and infant drowning resuscitation including ability to deal with with complications</a:t>
            </a:r>
          </a:p>
          <a:p>
            <a:pPr marL="228600" lvl="1">
              <a:spcBef>
                <a:spcPts val="0"/>
              </a:spcBef>
              <a:spcAft>
                <a:spcPts val="600"/>
              </a:spcAft>
            </a:pPr>
            <a:r>
              <a:rPr lang="en-US" altLang="en-US" sz="2200" dirty="0"/>
              <a:t>Assess environment, unresponsiveness, EMS activation</a:t>
            </a:r>
          </a:p>
          <a:p>
            <a:pPr marL="228600" lvl="1">
              <a:spcBef>
                <a:spcPts val="0"/>
              </a:spcBef>
              <a:spcAft>
                <a:spcPts val="600"/>
              </a:spcAft>
            </a:pPr>
            <a:r>
              <a:rPr lang="en-US" altLang="en-US" sz="2200" dirty="0"/>
              <a:t>Attempt to obtain an AED and an AED-trained responder</a:t>
            </a:r>
          </a:p>
          <a:p>
            <a:pPr marL="228600" lvl="1">
              <a:spcBef>
                <a:spcPts val="0"/>
              </a:spcBef>
              <a:spcAft>
                <a:spcPts val="600"/>
              </a:spcAft>
            </a:pPr>
            <a:r>
              <a:rPr lang="en-US" altLang="en-US" sz="2200" dirty="0"/>
              <a:t>Appropriate use of barrier devices</a:t>
            </a:r>
          </a:p>
          <a:p>
            <a:pPr marL="228600" lvl="1">
              <a:spcBef>
                <a:spcPts val="0"/>
              </a:spcBef>
              <a:spcAft>
                <a:spcPts val="600"/>
              </a:spcAft>
            </a:pPr>
            <a:r>
              <a:rPr lang="en-US" altLang="en-US" sz="2200" dirty="0"/>
              <a:t>Victim positioned on back, open airway, check for breathing</a:t>
            </a:r>
          </a:p>
          <a:p>
            <a:pPr marL="228600" lvl="1">
              <a:spcBef>
                <a:spcPts val="0"/>
              </a:spcBef>
              <a:spcAft>
                <a:spcPts val="600"/>
              </a:spcAft>
            </a:pPr>
            <a:r>
              <a:rPr lang="en-US" altLang="en-US" sz="2200" dirty="0"/>
              <a:t>CPR started with rescue breaths (drowning victim); application of AED (if available) at earliest possible moment</a:t>
            </a:r>
          </a:p>
          <a:p>
            <a:pPr marL="228600" lvl="1">
              <a:spcBef>
                <a:spcPts val="0"/>
              </a:spcBef>
              <a:spcAft>
                <a:spcPts val="600"/>
              </a:spcAft>
            </a:pPr>
            <a:r>
              <a:rPr lang="en-US" altLang="en-US" sz="2200" dirty="0"/>
              <a:t>Ability to deal with complication </a:t>
            </a:r>
            <a:br>
              <a:rPr lang="en-US" altLang="en-US" sz="2200" dirty="0"/>
            </a:br>
            <a:r>
              <a:rPr lang="en-US" altLang="en-US" sz="2200" dirty="0"/>
              <a:t>(e.g., vomit, gastric distention)</a:t>
            </a:r>
          </a:p>
        </p:txBody>
      </p:sp>
      <p:pic>
        <p:nvPicPr>
          <p:cNvPr id="7" name="Picture 6" descr="Person performing chest compressions on a manikin">
            <a:extLst>
              <a:ext uri="{FF2B5EF4-FFF2-40B4-BE49-F238E27FC236}">
                <a16:creationId xmlns:a16="http://schemas.microsoft.com/office/drawing/2014/main" id="{5E0652DD-037A-F145-E8B6-D727570BC9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1856" r="-44813" b="-3218"/>
          <a:stretch/>
        </p:blipFill>
        <p:spPr>
          <a:xfrm>
            <a:off x="9063609" y="3680178"/>
            <a:ext cx="2742628" cy="2742628"/>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Picture 12" descr="Person performing rescue breaths on a manikin">
            <a:extLst>
              <a:ext uri="{FF2B5EF4-FFF2-40B4-BE49-F238E27FC236}">
                <a16:creationId xmlns:a16="http://schemas.microsoft.com/office/drawing/2014/main" id="{E57BF720-E03A-2A66-DF73-6C6F765AC56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627"/>
          <a:stretch/>
        </p:blipFill>
        <p:spPr>
          <a:xfrm>
            <a:off x="7714915" y="2165478"/>
            <a:ext cx="2405952" cy="2405952"/>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2353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D766-3104-4640-B36D-AC41345EBCEA}"/>
              </a:ext>
            </a:extLst>
          </p:cNvPr>
          <p:cNvSpPr>
            <a:spLocks noGrp="1"/>
          </p:cNvSpPr>
          <p:nvPr>
            <p:ph type="title"/>
          </p:nvPr>
        </p:nvSpPr>
        <p:spPr/>
        <p:txBody>
          <a:bodyPr/>
          <a:lstStyle/>
          <a:p>
            <a:r>
              <a:rPr lang="en-US" dirty="0"/>
              <a:t>The Lifesaving Society</a:t>
            </a:r>
          </a:p>
        </p:txBody>
      </p:sp>
      <p:sp>
        <p:nvSpPr>
          <p:cNvPr id="5" name="Rectangle 4">
            <a:extLst>
              <a:ext uri="{FF2B5EF4-FFF2-40B4-BE49-F238E27FC236}">
                <a16:creationId xmlns:a16="http://schemas.microsoft.com/office/drawing/2014/main" id="{600DCA79-23A0-9743-9670-3D35A1FA4181}"/>
              </a:ext>
            </a:extLst>
          </p:cNvPr>
          <p:cNvSpPr/>
          <p:nvPr/>
        </p:nvSpPr>
        <p:spPr>
          <a:xfrm>
            <a:off x="430939" y="1816614"/>
            <a:ext cx="5431372" cy="1754326"/>
          </a:xfrm>
          <a:prstGeom prst="rect">
            <a:avLst/>
          </a:prstGeom>
        </p:spPr>
        <p:txBody>
          <a:bodyPr wrap="square">
            <a:spAutoFit/>
          </a:bodyPr>
          <a:lstStyle/>
          <a:p>
            <a:r>
              <a:rPr lang="en-CA" b="1" dirty="0">
                <a:solidFill>
                  <a:srgbClr val="000000"/>
                </a:solidFill>
                <a:latin typeface="Lato" panose="020F0502020204030203" pitchFamily="34" charset="77"/>
              </a:rPr>
              <a:t>Public education:</a:t>
            </a:r>
            <a:r>
              <a:rPr lang="en-CA" dirty="0">
                <a:solidFill>
                  <a:srgbClr val="313537"/>
                </a:solidFill>
                <a:latin typeface="Lato" panose="020F0502020204030203" pitchFamily="34" charset="77"/>
              </a:rPr>
              <a:t> The Society works to make Canadians Water Smart</a:t>
            </a:r>
            <a:r>
              <a:rPr lang="en-CA" baseline="30000" dirty="0">
                <a:solidFill>
                  <a:srgbClr val="313537"/>
                </a:solidFill>
                <a:latin typeface="Lato" panose="020F0502020204030203" pitchFamily="34" charset="77"/>
              </a:rPr>
              <a:t>®</a:t>
            </a:r>
            <a:r>
              <a:rPr lang="en-CA" dirty="0">
                <a:solidFill>
                  <a:srgbClr val="313537"/>
                </a:solidFill>
                <a:latin typeface="Lato" panose="020F0502020204030203" pitchFamily="34" charset="77"/>
              </a:rPr>
              <a:t> by focusing its drowning prevention efforts on people most at risk, e.g., parents of young children. We deliver Water Smart behavioural change messages through our Swim for Life and Swim to Survive programs.</a:t>
            </a:r>
            <a:endParaRPr lang="en-US" dirty="0"/>
          </a:p>
        </p:txBody>
      </p:sp>
      <p:sp>
        <p:nvSpPr>
          <p:cNvPr id="3" name="Content Placeholder 2">
            <a:extLst>
              <a:ext uri="{FF2B5EF4-FFF2-40B4-BE49-F238E27FC236}">
                <a16:creationId xmlns:a16="http://schemas.microsoft.com/office/drawing/2014/main" id="{1F758612-F384-5048-8E73-54857EADE255}"/>
              </a:ext>
            </a:extLst>
          </p:cNvPr>
          <p:cNvSpPr>
            <a:spLocks noGrp="1"/>
          </p:cNvSpPr>
          <p:nvPr>
            <p:ph idx="1"/>
          </p:nvPr>
        </p:nvSpPr>
        <p:spPr>
          <a:xfrm>
            <a:off x="430939" y="3629721"/>
            <a:ext cx="5526308" cy="3238086"/>
          </a:xfrm>
        </p:spPr>
        <p:txBody>
          <a:bodyPr>
            <a:normAutofit/>
          </a:bodyPr>
          <a:lstStyle/>
          <a:p>
            <a:pPr>
              <a:lnSpc>
                <a:spcPct val="100000"/>
              </a:lnSpc>
              <a:spcAft>
                <a:spcPts val="600"/>
              </a:spcAft>
            </a:pPr>
            <a:r>
              <a:rPr lang="en-US" altLang="en-US" dirty="0"/>
              <a:t>Canada’s Lifeguarding Experts</a:t>
            </a:r>
          </a:p>
          <a:p>
            <a:pPr>
              <a:lnSpc>
                <a:spcPct val="100000"/>
              </a:lnSpc>
              <a:spcAft>
                <a:spcPts val="600"/>
              </a:spcAft>
            </a:pPr>
            <a:r>
              <a:rPr lang="en-US" altLang="en-US" b="1" dirty="0">
                <a:solidFill>
                  <a:srgbClr val="E9A500"/>
                </a:solidFill>
              </a:rPr>
              <a:t>Drowning prevention mission</a:t>
            </a:r>
          </a:p>
          <a:p>
            <a:pPr>
              <a:spcAft>
                <a:spcPts val="600"/>
              </a:spcAft>
            </a:pPr>
            <a:r>
              <a:rPr lang="en-US" altLang="en-US" dirty="0"/>
              <a:t>Setting aquatic standards &amp; research</a:t>
            </a:r>
          </a:p>
          <a:p>
            <a:pPr>
              <a:lnSpc>
                <a:spcPct val="100000"/>
              </a:lnSpc>
              <a:spcAft>
                <a:spcPts val="600"/>
              </a:spcAft>
            </a:pPr>
            <a:r>
              <a:rPr lang="en-US" altLang="en-US" dirty="0"/>
              <a:t>Training beyond Pool Attendant</a:t>
            </a:r>
          </a:p>
          <a:p>
            <a:pPr>
              <a:spcAft>
                <a:spcPts val="600"/>
              </a:spcAft>
            </a:pPr>
            <a:r>
              <a:rPr lang="en-US" altLang="en-US" dirty="0"/>
              <a:t>Charitable organization</a:t>
            </a:r>
          </a:p>
        </p:txBody>
      </p:sp>
      <p:pic>
        <p:nvPicPr>
          <p:cNvPr id="22" name="Picture 21" descr="A child holding a sign stating watch me not your phone, with inattentive parent looking at their cellphone in the background&#10;&#10;">
            <a:extLst>
              <a:ext uri="{FF2B5EF4-FFF2-40B4-BE49-F238E27FC236}">
                <a16:creationId xmlns:a16="http://schemas.microsoft.com/office/drawing/2014/main" id="{FD59FB17-99DA-BF6D-7FE8-B1E7B0F2528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73223" y="802428"/>
            <a:ext cx="4641456" cy="4816257"/>
          </a:xfrm>
          <a:prstGeom prst="roundRect">
            <a:avLst>
              <a:gd name="adj" fmla="val 0"/>
            </a:avLst>
          </a:prstGeom>
          <a:solidFill>
            <a:srgbClr val="FFFFFF">
              <a:shade val="85000"/>
            </a:srgbClr>
          </a:solidFill>
          <a:ln w="152400" cap="rnd">
            <a:noFill/>
          </a:ln>
          <a:effectLst>
            <a:outerShdw blurRad="297530" dist="38100" dir="2700000" sx="103000" sy="103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8228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3348E-18AC-2C42-B88D-1704288A8276}"/>
              </a:ext>
            </a:extLst>
          </p:cNvPr>
          <p:cNvSpPr>
            <a:spLocks noGrp="1"/>
          </p:cNvSpPr>
          <p:nvPr>
            <p:ph type="title"/>
          </p:nvPr>
        </p:nvSpPr>
        <p:spPr/>
        <p:txBody>
          <a:bodyPr>
            <a:normAutofit/>
          </a:bodyPr>
          <a:lstStyle/>
          <a:p>
            <a:r>
              <a:rPr lang="en-US" dirty="0"/>
              <a:t>Drowning resuscitation</a:t>
            </a:r>
            <a:br>
              <a:rPr lang="en-US" dirty="0"/>
            </a:br>
            <a:r>
              <a:rPr lang="en-US" sz="2800" dirty="0"/>
              <a:t>Breaths first</a:t>
            </a:r>
          </a:p>
        </p:txBody>
      </p:sp>
      <p:sp>
        <p:nvSpPr>
          <p:cNvPr id="3" name="Content Placeholder 2">
            <a:extLst>
              <a:ext uri="{FF2B5EF4-FFF2-40B4-BE49-F238E27FC236}">
                <a16:creationId xmlns:a16="http://schemas.microsoft.com/office/drawing/2014/main" id="{3A2E0D3E-1F2E-C943-A3FB-A29D68F6541C}"/>
              </a:ext>
            </a:extLst>
          </p:cNvPr>
          <p:cNvSpPr>
            <a:spLocks noGrp="1"/>
          </p:cNvSpPr>
          <p:nvPr>
            <p:ph idx="1"/>
          </p:nvPr>
        </p:nvSpPr>
        <p:spPr>
          <a:xfrm>
            <a:off x="385764" y="1815548"/>
            <a:ext cx="6440338" cy="4834871"/>
          </a:xfrm>
        </p:spPr>
        <p:txBody>
          <a:bodyPr>
            <a:normAutofit lnSpcReduction="10000"/>
          </a:bodyPr>
          <a:lstStyle/>
          <a:p>
            <a:pPr marL="0" indent="0">
              <a:spcAft>
                <a:spcPts val="600"/>
              </a:spcAft>
              <a:buNone/>
            </a:pPr>
            <a:r>
              <a:rPr lang="en-CA" dirty="0"/>
              <a:t>Drowning outcomes can be fatal or non-fatal</a:t>
            </a:r>
          </a:p>
          <a:p>
            <a:pPr marL="228600" lvl="1">
              <a:spcBef>
                <a:spcPts val="0"/>
              </a:spcBef>
              <a:spcAft>
                <a:spcPts val="1200"/>
              </a:spcAft>
            </a:pPr>
            <a:r>
              <a:rPr lang="en-CA" sz="2200" dirty="0"/>
              <a:t>Drowning victims can suffocate when the airway is blocked by water. As a result, vital organs in the body (the heart and brain) receive insufficient oxygen levels to function effectively.</a:t>
            </a:r>
          </a:p>
          <a:p>
            <a:pPr marL="228600" lvl="1">
              <a:spcBef>
                <a:spcPts val="0"/>
              </a:spcBef>
              <a:spcAft>
                <a:spcPts val="1200"/>
              </a:spcAft>
            </a:pPr>
            <a:r>
              <a:rPr lang="en-CA" sz="2200" dirty="0"/>
              <a:t>The primary cause of death from drowning is suffocation – a lack of oxygen. A drowning victim requires oxygen fast.</a:t>
            </a:r>
          </a:p>
          <a:p>
            <a:pPr marL="228600" lvl="1">
              <a:spcBef>
                <a:spcPts val="0"/>
              </a:spcBef>
              <a:spcAft>
                <a:spcPts val="1200"/>
              </a:spcAft>
            </a:pPr>
            <a:r>
              <a:rPr lang="en-CA" sz="2200" dirty="0"/>
              <a:t>Providing first aid care for an unconscious drowning victim requires CPR. The first and most important treatment is the immediate provision of ventilations.</a:t>
            </a:r>
          </a:p>
          <a:p>
            <a:pPr marL="228600" lvl="1">
              <a:spcBef>
                <a:spcPts val="0"/>
              </a:spcBef>
              <a:spcAft>
                <a:spcPts val="1200"/>
              </a:spcAft>
            </a:pPr>
            <a:r>
              <a:rPr lang="en-CA" sz="2200" dirty="0"/>
              <a:t>Start CPR with </a:t>
            </a:r>
            <a:r>
              <a:rPr lang="en-CA" sz="2200" b="1" dirty="0"/>
              <a:t>rescue breaths first</a:t>
            </a:r>
            <a:r>
              <a:rPr lang="en-CA" sz="2200" dirty="0"/>
              <a:t>, followed by compressions.</a:t>
            </a:r>
          </a:p>
          <a:p>
            <a:endParaRPr lang="en-CA" dirty="0"/>
          </a:p>
          <a:p>
            <a:endParaRPr lang="en-US" dirty="0"/>
          </a:p>
        </p:txBody>
      </p:sp>
      <p:pic>
        <p:nvPicPr>
          <p:cNvPr id="7" name="Picture 6" descr="Person underwater with words stating brain death 4-6 minutes">
            <a:extLst>
              <a:ext uri="{FF2B5EF4-FFF2-40B4-BE49-F238E27FC236}">
                <a16:creationId xmlns:a16="http://schemas.microsoft.com/office/drawing/2014/main" id="{12964839-A600-0C9E-B25D-372855789C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57"/>
          <a:stretch/>
        </p:blipFill>
        <p:spPr>
          <a:xfrm>
            <a:off x="7004989" y="2780724"/>
            <a:ext cx="4654289" cy="26032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9223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9225FAE-5014-D04B-DCBB-B151B9A5AE56}"/>
              </a:ext>
            </a:extLst>
          </p:cNvPr>
          <p:cNvSpPr>
            <a:spLocks noGrp="1"/>
          </p:cNvSpPr>
          <p:nvPr>
            <p:ph type="title"/>
          </p:nvPr>
        </p:nvSpPr>
        <p:spPr>
          <a:xfrm>
            <a:off x="385763" y="207581"/>
            <a:ext cx="10968037" cy="1189694"/>
          </a:xfrm>
        </p:spPr>
        <p:txBody>
          <a:bodyPr>
            <a:normAutofit fontScale="90000"/>
          </a:bodyPr>
          <a:lstStyle/>
          <a:p>
            <a:r>
              <a:rPr lang="en-US" dirty="0"/>
              <a:t>Victim recognition</a:t>
            </a:r>
            <a:br>
              <a:rPr lang="en-US" dirty="0"/>
            </a:br>
            <a:r>
              <a:rPr lang="en-US" dirty="0">
                <a:solidFill>
                  <a:srgbClr val="E9A500"/>
                </a:solidFill>
              </a:rPr>
              <a:t>Test item</a:t>
            </a:r>
          </a:p>
        </p:txBody>
      </p:sp>
      <p:sp>
        <p:nvSpPr>
          <p:cNvPr id="3" name="Content Placeholder 2">
            <a:extLst>
              <a:ext uri="{FF2B5EF4-FFF2-40B4-BE49-F238E27FC236}">
                <a16:creationId xmlns:a16="http://schemas.microsoft.com/office/drawing/2014/main" id="{3C6C95A9-F01B-EE42-ACCC-AF5B6450ECDF}"/>
              </a:ext>
            </a:extLst>
          </p:cNvPr>
          <p:cNvSpPr>
            <a:spLocks noGrp="1"/>
          </p:cNvSpPr>
          <p:nvPr>
            <p:ph idx="1"/>
          </p:nvPr>
        </p:nvSpPr>
        <p:spPr>
          <a:xfrm>
            <a:off x="385763" y="1964072"/>
            <a:ext cx="5710237" cy="4433113"/>
          </a:xfrm>
          <a:ln>
            <a:solidFill>
              <a:srgbClr val="FFFFFF"/>
            </a:solidFill>
          </a:ln>
        </p:spPr>
        <p:txBody>
          <a:bodyPr>
            <a:normAutofit/>
          </a:bodyPr>
          <a:lstStyle/>
          <a:p>
            <a:pPr marL="0" indent="0">
              <a:spcAft>
                <a:spcPts val="600"/>
              </a:spcAft>
              <a:buNone/>
            </a:pPr>
            <a:r>
              <a:rPr lang="en-CA" sz="2400" b="1" dirty="0"/>
              <a:t>Let’s learn how to de</a:t>
            </a:r>
            <a:r>
              <a:rPr lang="en-US" altLang="en-US" sz="2400" b="1" dirty="0"/>
              <a:t>velop awareness of the appearance and capabilities of victims in need of different kinds of assistance:</a:t>
            </a:r>
            <a:endParaRPr lang="en-CA" sz="2400" b="1" dirty="0"/>
          </a:p>
          <a:p>
            <a:pPr lvl="1">
              <a:spcBef>
                <a:spcPts val="600"/>
              </a:spcBef>
              <a:spcAft>
                <a:spcPts val="1200"/>
              </a:spcAft>
              <a:buFont typeface="Courier New" panose="02070309020205020404" pitchFamily="49" charset="0"/>
              <a:buChar char="o"/>
            </a:pPr>
            <a:r>
              <a:rPr lang="en-US" sz="2200" dirty="0"/>
              <a:t>Ability to identify common types of distressed swimmers or drowning victims</a:t>
            </a:r>
          </a:p>
          <a:p>
            <a:pPr lvl="1">
              <a:spcBef>
                <a:spcPts val="0"/>
              </a:spcBef>
              <a:spcAft>
                <a:spcPts val="1200"/>
              </a:spcAft>
              <a:buFont typeface="Courier New" panose="02070309020205020404" pitchFamily="49" charset="0"/>
              <a:buChar char="o"/>
            </a:pPr>
            <a:r>
              <a:rPr lang="en-US" sz="2200" dirty="0"/>
              <a:t>Ability to identify patrons in need of assistance due to heat, cold or circulatory emergencies, anaphylaxis, seizure disorder</a:t>
            </a:r>
            <a:endParaRPr lang="en-US" altLang="en-US" sz="2400" dirty="0"/>
          </a:p>
          <a:p>
            <a:endParaRPr lang="en-US" dirty="0"/>
          </a:p>
        </p:txBody>
      </p:sp>
      <p:pic>
        <p:nvPicPr>
          <p:cNvPr id="8" name="Picture 7" descr="Rescuer securing a sling">
            <a:extLst>
              <a:ext uri="{FF2B5EF4-FFF2-40B4-BE49-F238E27FC236}">
                <a16:creationId xmlns:a16="http://schemas.microsoft.com/office/drawing/2014/main" id="{8A978CB6-E943-E116-E827-ACD237FC55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93046" y="3344673"/>
            <a:ext cx="3172796" cy="3172796"/>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descr="Victim in recovery position after being rescued from the pool.">
            <a:extLst>
              <a:ext uri="{FF2B5EF4-FFF2-40B4-BE49-F238E27FC236}">
                <a16:creationId xmlns:a16="http://schemas.microsoft.com/office/drawing/2014/main" id="{D3EF3160-A7C4-F984-B009-52F35B26AC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61798" y="1885695"/>
            <a:ext cx="2544439" cy="2400202"/>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0722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7F862-4E68-2D4A-A316-2F9E3DB765B5}"/>
              </a:ext>
            </a:extLst>
          </p:cNvPr>
          <p:cNvSpPr>
            <a:spLocks noGrp="1"/>
          </p:cNvSpPr>
          <p:nvPr>
            <p:ph type="title"/>
          </p:nvPr>
        </p:nvSpPr>
        <p:spPr/>
        <p:txBody>
          <a:bodyPr>
            <a:normAutofit/>
          </a:bodyPr>
          <a:lstStyle/>
          <a:p>
            <a:r>
              <a:rPr lang="en-US" dirty="0"/>
              <a:t>Victim recognition</a:t>
            </a:r>
            <a:br>
              <a:rPr lang="en-US" dirty="0"/>
            </a:br>
            <a:r>
              <a:rPr lang="en-US" sz="2800" dirty="0"/>
              <a:t>What to look for</a:t>
            </a:r>
          </a:p>
        </p:txBody>
      </p:sp>
      <p:sp>
        <p:nvSpPr>
          <p:cNvPr id="5" name="Rectangle 4">
            <a:extLst>
              <a:ext uri="{FF2B5EF4-FFF2-40B4-BE49-F238E27FC236}">
                <a16:creationId xmlns:a16="http://schemas.microsoft.com/office/drawing/2014/main" id="{1862EED8-1173-F545-8B06-1D85A75BD477}"/>
              </a:ext>
            </a:extLst>
          </p:cNvPr>
          <p:cNvSpPr/>
          <p:nvPr/>
        </p:nvSpPr>
        <p:spPr>
          <a:xfrm>
            <a:off x="385763" y="1962155"/>
            <a:ext cx="5007873" cy="4062651"/>
          </a:xfrm>
          <a:prstGeom prst="rect">
            <a:avLst/>
          </a:prstGeom>
        </p:spPr>
        <p:txBody>
          <a:bodyPr wrap="square">
            <a:spAutoFit/>
          </a:bodyPr>
          <a:lstStyle/>
          <a:p>
            <a:pPr>
              <a:spcAft>
                <a:spcPts val="600"/>
              </a:spcAft>
            </a:pPr>
            <a:r>
              <a:rPr lang="en-US" sz="2200" dirty="0"/>
              <a:t>Distressed victims</a:t>
            </a:r>
          </a:p>
          <a:p>
            <a:pPr marL="742950" lvl="1" indent="-285750">
              <a:spcAft>
                <a:spcPts val="1200"/>
              </a:spcAft>
              <a:buFont typeface="Arial" panose="020B0604020202020204" pitchFamily="34" charset="0"/>
              <a:buChar char="•"/>
            </a:pPr>
            <a:r>
              <a:rPr lang="en-US" dirty="0"/>
              <a:t>Tries to swim, may show signs of pain, seen holding their breath, face shows fear, attempts to communicate</a:t>
            </a:r>
          </a:p>
          <a:p>
            <a:pPr>
              <a:spcAft>
                <a:spcPts val="600"/>
              </a:spcAft>
            </a:pPr>
            <a:r>
              <a:rPr lang="en-US" sz="2200" dirty="0"/>
              <a:t>Drowning victims</a:t>
            </a:r>
          </a:p>
          <a:p>
            <a:pPr marL="742950" lvl="1" indent="-285750">
              <a:spcAft>
                <a:spcPts val="600"/>
              </a:spcAft>
              <a:buFont typeface="Arial" panose="020B0604020202020204" pitchFamily="34" charset="0"/>
              <a:buChar char="•"/>
            </a:pPr>
            <a:r>
              <a:rPr lang="en-US" dirty="0"/>
              <a:t>Does not call for help or wave, non-supportive leg action, vigorous arm movements, head tilted back or face downward, face shows panic</a:t>
            </a:r>
          </a:p>
          <a:p>
            <a:pPr>
              <a:spcAft>
                <a:spcPts val="600"/>
              </a:spcAft>
            </a:pPr>
            <a:r>
              <a:rPr lang="en-US" sz="2200" dirty="0"/>
              <a:t>Looking for trouble</a:t>
            </a:r>
          </a:p>
          <a:p>
            <a:pPr marL="742950" lvl="1" indent="-285750">
              <a:spcAft>
                <a:spcPts val="600"/>
              </a:spcAft>
              <a:buFont typeface="Arial" panose="020B0604020202020204" pitchFamily="34" charset="0"/>
              <a:buChar char="•"/>
            </a:pPr>
            <a:r>
              <a:rPr lang="en-US" dirty="0"/>
              <a:t>Remember to intervene and prevent a drowning incident if possible</a:t>
            </a:r>
          </a:p>
        </p:txBody>
      </p:sp>
      <p:sp>
        <p:nvSpPr>
          <p:cNvPr id="6" name="TextBox 5">
            <a:extLst>
              <a:ext uri="{FF2B5EF4-FFF2-40B4-BE49-F238E27FC236}">
                <a16:creationId xmlns:a16="http://schemas.microsoft.com/office/drawing/2014/main" id="{996ED026-7133-AF4B-A1D4-8AB3D2F66FBC}"/>
              </a:ext>
            </a:extLst>
          </p:cNvPr>
          <p:cNvSpPr txBox="1"/>
          <p:nvPr/>
        </p:nvSpPr>
        <p:spPr>
          <a:xfrm>
            <a:off x="5228536" y="3634784"/>
            <a:ext cx="6671364" cy="2862322"/>
          </a:xfrm>
          <a:prstGeom prst="rect">
            <a:avLst/>
          </a:prstGeom>
          <a:noFill/>
        </p:spPr>
        <p:txBody>
          <a:bodyPr wrap="square" rtlCol="0">
            <a:spAutoFit/>
          </a:bodyPr>
          <a:lstStyle/>
          <a:p>
            <a:pPr>
              <a:spcAft>
                <a:spcPts val="600"/>
              </a:spcAft>
            </a:pPr>
            <a:r>
              <a:rPr lang="en-CA" sz="2200" dirty="0"/>
              <a:t>Most drowning victims among under 5-year-olds are 2- to 4-year-olds </a:t>
            </a:r>
          </a:p>
          <a:p>
            <a:pPr marL="742950" lvl="1" indent="-285750">
              <a:spcAft>
                <a:spcPts val="600"/>
              </a:spcAft>
              <a:buFont typeface="Arial" panose="020B0604020202020204" pitchFamily="34" charset="0"/>
              <a:buChar char="•"/>
            </a:pPr>
            <a:r>
              <a:rPr lang="en-CA" dirty="0"/>
              <a:t>They are inquisitive and take advantage of their ever-expanding range and speed of mobility. They have no awareness of looming aquatic danger</a:t>
            </a:r>
          </a:p>
          <a:p>
            <a:pPr marL="742950" lvl="1" indent="-285750">
              <a:spcAft>
                <a:spcPts val="600"/>
              </a:spcAft>
              <a:buFont typeface="Arial" panose="020B0604020202020204" pitchFamily="34" charset="0"/>
              <a:buChar char="•"/>
            </a:pPr>
            <a:r>
              <a:rPr lang="en-CA" dirty="0"/>
              <a:t>Drowning is a silent killer and can happen in as little as 10 seconds. Parents and caregivers must be within arms' reach of their children whenever they are near water – in the backyard, at the beach, and in the bathroom</a:t>
            </a:r>
          </a:p>
        </p:txBody>
      </p:sp>
      <p:pic>
        <p:nvPicPr>
          <p:cNvPr id="8" name="Picture 7" descr="Children playing in wading pool">
            <a:extLst>
              <a:ext uri="{FF2B5EF4-FFF2-40B4-BE49-F238E27FC236}">
                <a16:creationId xmlns:a16="http://schemas.microsoft.com/office/drawing/2014/main" id="{951FB985-8FF3-DCBA-9830-C06ABCEC41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49668" y="522180"/>
            <a:ext cx="4229099" cy="270103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9837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F37CF-36AF-B24A-A4D7-2B834EAB8CC4}"/>
              </a:ext>
            </a:extLst>
          </p:cNvPr>
          <p:cNvSpPr>
            <a:spLocks noGrp="1"/>
          </p:cNvSpPr>
          <p:nvPr>
            <p:ph type="title"/>
          </p:nvPr>
        </p:nvSpPr>
        <p:spPr/>
        <p:txBody>
          <a:bodyPr>
            <a:normAutofit fontScale="90000"/>
          </a:bodyPr>
          <a:lstStyle/>
          <a:p>
            <a:r>
              <a:rPr lang="en-US" dirty="0"/>
              <a:t>Spinal injury management</a:t>
            </a:r>
            <a:br>
              <a:rPr lang="en-US" dirty="0"/>
            </a:br>
            <a:r>
              <a:rPr lang="en-US" dirty="0">
                <a:solidFill>
                  <a:srgbClr val="E9A500"/>
                </a:solidFill>
              </a:rPr>
              <a:t>Test item</a:t>
            </a:r>
          </a:p>
        </p:txBody>
      </p:sp>
      <p:sp>
        <p:nvSpPr>
          <p:cNvPr id="3" name="Content Placeholder 2">
            <a:extLst>
              <a:ext uri="{FF2B5EF4-FFF2-40B4-BE49-F238E27FC236}">
                <a16:creationId xmlns:a16="http://schemas.microsoft.com/office/drawing/2014/main" id="{FCD810A2-9CDD-854D-8129-C9D2CB726A11}"/>
              </a:ext>
            </a:extLst>
          </p:cNvPr>
          <p:cNvSpPr>
            <a:spLocks noGrp="1"/>
          </p:cNvSpPr>
          <p:nvPr>
            <p:ph idx="1"/>
          </p:nvPr>
        </p:nvSpPr>
        <p:spPr>
          <a:xfrm>
            <a:off x="385763" y="1736034"/>
            <a:ext cx="8110537" cy="5121965"/>
          </a:xfrm>
        </p:spPr>
        <p:txBody>
          <a:bodyPr>
            <a:noAutofit/>
          </a:bodyPr>
          <a:lstStyle/>
          <a:p>
            <a:pPr marL="0" indent="0">
              <a:spcAft>
                <a:spcPts val="600"/>
              </a:spcAft>
              <a:buNone/>
            </a:pPr>
            <a:r>
              <a:rPr lang="en-CA" sz="2400" b="1" dirty="0"/>
              <a:t>Let’s learn what to do: Respond to a breathing or non-breathing suspected spinal-injured victim located in shallow water or on land</a:t>
            </a:r>
            <a:endParaRPr lang="en-US" altLang="en-US" sz="2400" b="1" dirty="0"/>
          </a:p>
          <a:p>
            <a:pPr>
              <a:spcAft>
                <a:spcPts val="600"/>
              </a:spcAft>
            </a:pPr>
            <a:r>
              <a:rPr lang="en-US" altLang="en-US" sz="2400" dirty="0"/>
              <a:t>Single-rescuer skill – not a rescue</a:t>
            </a:r>
          </a:p>
          <a:p>
            <a:pPr>
              <a:spcAft>
                <a:spcPts val="600"/>
              </a:spcAft>
            </a:pPr>
            <a:r>
              <a:rPr lang="en-US" altLang="en-US" sz="2400" dirty="0"/>
              <a:t>Use of spineboard not required or evaluated</a:t>
            </a:r>
          </a:p>
          <a:p>
            <a:pPr>
              <a:spcAft>
                <a:spcPts val="600"/>
              </a:spcAft>
            </a:pPr>
            <a:r>
              <a:rPr lang="en-US" altLang="en-US" sz="2400" dirty="0"/>
              <a:t>Victim located in shallow water or on land</a:t>
            </a:r>
          </a:p>
          <a:p>
            <a:pPr>
              <a:spcAft>
                <a:spcPts val="600"/>
              </a:spcAft>
            </a:pPr>
            <a:r>
              <a:rPr lang="en-US" altLang="en-US" sz="2400" dirty="0"/>
              <a:t>If face down in water, smooth turnover </a:t>
            </a:r>
          </a:p>
          <a:p>
            <a:pPr>
              <a:spcAft>
                <a:spcPts val="600"/>
              </a:spcAft>
            </a:pPr>
            <a:r>
              <a:rPr lang="en-US" altLang="en-US" sz="2400" dirty="0"/>
              <a:t>Quick recognition, EMS activation, bystander direction, appropriate entry and approach, turnover if necessary, ABCs assessed, CPR started immediately if victim non-breathing</a:t>
            </a:r>
          </a:p>
          <a:p>
            <a:endParaRPr lang="en-US" dirty="0"/>
          </a:p>
        </p:txBody>
      </p:sp>
      <p:grpSp>
        <p:nvGrpSpPr>
          <p:cNvPr id="5" name="Group 4">
            <a:extLst>
              <a:ext uri="{FF2B5EF4-FFF2-40B4-BE49-F238E27FC236}">
                <a16:creationId xmlns:a16="http://schemas.microsoft.com/office/drawing/2014/main" id="{1509E88A-2BB9-913B-BC63-9B4CC1D14A32}"/>
              </a:ext>
              <a:ext uri="{C183D7F6-B498-43B3-948B-1728B52AA6E4}">
                <adec:decorative xmlns:adec="http://schemas.microsoft.com/office/drawing/2017/decorative" val="1"/>
              </a:ext>
            </a:extLst>
          </p:cNvPr>
          <p:cNvGrpSpPr/>
          <p:nvPr/>
        </p:nvGrpSpPr>
        <p:grpSpPr>
          <a:xfrm>
            <a:off x="9693578" y="4485553"/>
            <a:ext cx="3231775" cy="3194032"/>
            <a:chOff x="9693578" y="4485553"/>
            <a:chExt cx="3231775" cy="3194032"/>
          </a:xfrm>
        </p:grpSpPr>
        <p:sp>
          <p:nvSpPr>
            <p:cNvPr id="6" name="Oval 5">
              <a:extLst>
                <a:ext uri="{FF2B5EF4-FFF2-40B4-BE49-F238E27FC236}">
                  <a16:creationId xmlns:a16="http://schemas.microsoft.com/office/drawing/2014/main" id="{A874B316-5197-E69B-08DD-50D5EDF1C957}"/>
                </a:ext>
              </a:extLst>
            </p:cNvPr>
            <p:cNvSpPr/>
            <p:nvPr/>
          </p:nvSpPr>
          <p:spPr>
            <a:xfrm>
              <a:off x="9693578" y="4485553"/>
              <a:ext cx="3231775" cy="3194032"/>
            </a:xfrm>
            <a:prstGeom prst="ellipse">
              <a:avLst/>
            </a:prstGeom>
            <a:solidFill>
              <a:schemeClr val="bg1"/>
            </a:solidFill>
            <a:ln>
              <a:noFill/>
            </a:ln>
            <a:effectLst>
              <a:outerShdw blurRad="2032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Nunito" panose="00000500000000000000" pitchFamily="2" charset="0"/>
              </a:endParaRPr>
            </a:p>
          </p:txBody>
        </p:sp>
        <p:pic>
          <p:nvPicPr>
            <p:cNvPr id="8" name="Picture 7" descr="Pool Attendant standing by pool">
              <a:extLst>
                <a:ext uri="{FF2B5EF4-FFF2-40B4-BE49-F238E27FC236}">
                  <a16:creationId xmlns:a16="http://schemas.microsoft.com/office/drawing/2014/main" id="{18023B83-F1F9-ED89-2285-BD64678380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29034" y="4593807"/>
              <a:ext cx="2369942" cy="2264193"/>
            </a:xfrm>
            <a:custGeom>
              <a:avLst/>
              <a:gdLst>
                <a:gd name="connsiteX0" fmla="*/ 3536064 w 5676900"/>
                <a:gd name="connsiteY0" fmla="*/ 0 h 5423591"/>
                <a:gd name="connsiteX1" fmla="*/ 5513111 w 5676900"/>
                <a:gd name="connsiteY1" fmla="*/ 603904 h 5423591"/>
                <a:gd name="connsiteX2" fmla="*/ 5676900 w 5676900"/>
                <a:gd name="connsiteY2" fmla="*/ 726384 h 5423591"/>
                <a:gd name="connsiteX3" fmla="*/ 5676900 w 5676900"/>
                <a:gd name="connsiteY3" fmla="*/ 5423591 h 5423591"/>
                <a:gd name="connsiteX4" fmla="*/ 549520 w 5676900"/>
                <a:gd name="connsiteY4" fmla="*/ 5423591 h 5423591"/>
                <a:gd name="connsiteX5" fmla="*/ 426784 w 5676900"/>
                <a:gd name="connsiteY5" fmla="*/ 5221562 h 5423591"/>
                <a:gd name="connsiteX6" fmla="*/ 0 w 5676900"/>
                <a:gd name="connsiteY6" fmla="*/ 3536064 h 5423591"/>
                <a:gd name="connsiteX7" fmla="*/ 3536064 w 5676900"/>
                <a:gd name="connsiteY7" fmla="*/ 0 h 542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6900" h="5423591">
                  <a:moveTo>
                    <a:pt x="3536064" y="0"/>
                  </a:moveTo>
                  <a:cubicBezTo>
                    <a:pt x="4268407" y="0"/>
                    <a:pt x="4948751" y="222631"/>
                    <a:pt x="5513111" y="603904"/>
                  </a:cubicBezTo>
                  <a:lnTo>
                    <a:pt x="5676900" y="726384"/>
                  </a:lnTo>
                  <a:lnTo>
                    <a:pt x="5676900" y="5423591"/>
                  </a:lnTo>
                  <a:lnTo>
                    <a:pt x="549520" y="5423591"/>
                  </a:lnTo>
                  <a:lnTo>
                    <a:pt x="426784" y="5221562"/>
                  </a:lnTo>
                  <a:cubicBezTo>
                    <a:pt x="154605" y="4720526"/>
                    <a:pt x="0" y="4146350"/>
                    <a:pt x="0" y="3536064"/>
                  </a:cubicBezTo>
                  <a:cubicBezTo>
                    <a:pt x="0" y="1583150"/>
                    <a:pt x="1583150" y="0"/>
                    <a:pt x="3536064" y="0"/>
                  </a:cubicBezTo>
                  <a:close/>
                </a:path>
              </a:pathLst>
            </a:custGeom>
          </p:spPr>
        </p:pic>
      </p:grpSp>
    </p:spTree>
    <p:extLst>
      <p:ext uri="{BB962C8B-B14F-4D97-AF65-F5344CB8AC3E}">
        <p14:creationId xmlns:p14="http://schemas.microsoft.com/office/powerpoint/2010/main" val="103407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F37CF-36AF-B24A-A4D7-2B834EAB8CC4}"/>
              </a:ext>
            </a:extLst>
          </p:cNvPr>
          <p:cNvSpPr>
            <a:spLocks noGrp="1"/>
          </p:cNvSpPr>
          <p:nvPr>
            <p:ph type="title"/>
          </p:nvPr>
        </p:nvSpPr>
        <p:spPr/>
        <p:txBody>
          <a:bodyPr>
            <a:normAutofit/>
          </a:bodyPr>
          <a:lstStyle/>
          <a:p>
            <a:r>
              <a:rPr lang="en-US" dirty="0"/>
              <a:t>Spinal injury management</a:t>
            </a:r>
            <a:br>
              <a:rPr lang="en-US" dirty="0"/>
            </a:br>
            <a:r>
              <a:rPr lang="en-US" sz="2800" dirty="0"/>
              <a:t>Mechanism of injury and rollovers</a:t>
            </a:r>
          </a:p>
        </p:txBody>
      </p:sp>
      <p:sp>
        <p:nvSpPr>
          <p:cNvPr id="3" name="Content Placeholder 2">
            <a:extLst>
              <a:ext uri="{FF2B5EF4-FFF2-40B4-BE49-F238E27FC236}">
                <a16:creationId xmlns:a16="http://schemas.microsoft.com/office/drawing/2014/main" id="{FCD810A2-9CDD-854D-8129-C9D2CB726A11}"/>
              </a:ext>
            </a:extLst>
          </p:cNvPr>
          <p:cNvSpPr>
            <a:spLocks noGrp="1"/>
          </p:cNvSpPr>
          <p:nvPr>
            <p:ph idx="1"/>
          </p:nvPr>
        </p:nvSpPr>
        <p:spPr>
          <a:xfrm>
            <a:off x="385763" y="1783743"/>
            <a:ext cx="7492963" cy="4927636"/>
          </a:xfrm>
        </p:spPr>
        <p:txBody>
          <a:bodyPr>
            <a:noAutofit/>
          </a:bodyPr>
          <a:lstStyle/>
          <a:p>
            <a:r>
              <a:rPr lang="en-US" sz="2400" dirty="0"/>
              <a:t>Spinal injuries can result from severe head injuries, falls, crashes, diving head first into shallow water hitting the bottom, jack-knifing of back or other water activities.</a:t>
            </a:r>
          </a:p>
          <a:p>
            <a:r>
              <a:rPr lang="en-US" sz="2400" dirty="0"/>
              <a:t>Techniques for rollover and immobilization involve the alignment or realignment of the head in the neutral position (the victims nose is in a straight line with their belly button).</a:t>
            </a:r>
          </a:p>
          <a:p>
            <a:r>
              <a:rPr lang="en-US" sz="2400" dirty="0"/>
              <a:t>Types of rollover and immobilization techniques, shallow water:</a:t>
            </a:r>
          </a:p>
          <a:p>
            <a:pPr lvl="1"/>
            <a:r>
              <a:rPr lang="en-US" sz="2200" dirty="0"/>
              <a:t>Canadian rollover and reverse Canadian rollover</a:t>
            </a:r>
          </a:p>
          <a:p>
            <a:pPr lvl="1"/>
            <a:r>
              <a:rPr lang="en-US" sz="2200" dirty="0"/>
              <a:t>Vice grip rollover</a:t>
            </a:r>
          </a:p>
          <a:p>
            <a:pPr lvl="1"/>
            <a:r>
              <a:rPr lang="en-US" sz="2200" dirty="0"/>
              <a:t>Trapezius squeeze </a:t>
            </a:r>
          </a:p>
          <a:p>
            <a:endParaRPr lang="en-US" dirty="0"/>
          </a:p>
        </p:txBody>
      </p:sp>
      <p:pic>
        <p:nvPicPr>
          <p:cNvPr id="5" name="Picture 4" descr="Rescuer immobilizing spine using trapezius squeeze.">
            <a:extLst>
              <a:ext uri="{FF2B5EF4-FFF2-40B4-BE49-F238E27FC236}">
                <a16:creationId xmlns:a16="http://schemas.microsoft.com/office/drawing/2014/main" id="{A691F1E3-B279-FB23-EE94-533552D700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84027" y="2481898"/>
            <a:ext cx="3257051" cy="3257051"/>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4056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F37CF-36AF-B24A-A4D7-2B834EAB8CC4}"/>
              </a:ext>
            </a:extLst>
          </p:cNvPr>
          <p:cNvSpPr>
            <a:spLocks noGrp="1"/>
          </p:cNvSpPr>
          <p:nvPr>
            <p:ph type="title"/>
          </p:nvPr>
        </p:nvSpPr>
        <p:spPr/>
        <p:txBody>
          <a:bodyPr>
            <a:normAutofit/>
          </a:bodyPr>
          <a:lstStyle/>
          <a:p>
            <a:r>
              <a:rPr lang="en-US" dirty="0"/>
              <a:t>Spinal injury management</a:t>
            </a:r>
            <a:br>
              <a:rPr lang="en-US" dirty="0"/>
            </a:br>
            <a:r>
              <a:rPr lang="en-US" sz="2800" dirty="0"/>
              <a:t>Mechanism of injury and rollovers</a:t>
            </a:r>
          </a:p>
        </p:txBody>
      </p:sp>
      <p:sp>
        <p:nvSpPr>
          <p:cNvPr id="3" name="Content Placeholder 2">
            <a:extLst>
              <a:ext uri="{FF2B5EF4-FFF2-40B4-BE49-F238E27FC236}">
                <a16:creationId xmlns:a16="http://schemas.microsoft.com/office/drawing/2014/main" id="{FCD810A2-9CDD-854D-8129-C9D2CB726A11}"/>
              </a:ext>
            </a:extLst>
          </p:cNvPr>
          <p:cNvSpPr>
            <a:spLocks noGrp="1"/>
          </p:cNvSpPr>
          <p:nvPr>
            <p:ph idx="1"/>
          </p:nvPr>
        </p:nvSpPr>
        <p:spPr>
          <a:xfrm>
            <a:off x="385763" y="1955799"/>
            <a:ext cx="6858000" cy="4694619"/>
          </a:xfrm>
        </p:spPr>
        <p:txBody>
          <a:bodyPr>
            <a:noAutofit/>
          </a:bodyPr>
          <a:lstStyle/>
          <a:p>
            <a:r>
              <a:rPr lang="en-US" sz="2200" dirty="0"/>
              <a:t>ABC complications</a:t>
            </a:r>
          </a:p>
          <a:p>
            <a:pPr lvl="1">
              <a:spcBef>
                <a:spcPts val="0"/>
              </a:spcBef>
              <a:spcAft>
                <a:spcPts val="1200"/>
              </a:spcAft>
            </a:pPr>
            <a:r>
              <a:rPr lang="en-US" sz="2200" dirty="0"/>
              <a:t>Immobilization is maintained as long as possible under the circumstances, for one lifeguard it may not be possible</a:t>
            </a:r>
          </a:p>
          <a:p>
            <a:pPr lvl="1">
              <a:spcBef>
                <a:spcPts val="0"/>
              </a:spcBef>
              <a:spcAft>
                <a:spcPts val="1200"/>
              </a:spcAft>
            </a:pPr>
            <a:r>
              <a:rPr lang="en-US" sz="2200" dirty="0"/>
              <a:t>If victim is unresponsive and non-breathing, immediate CPR is required </a:t>
            </a:r>
          </a:p>
          <a:p>
            <a:pPr lvl="1">
              <a:spcBef>
                <a:spcPts val="0"/>
              </a:spcBef>
              <a:spcAft>
                <a:spcPts val="1200"/>
              </a:spcAft>
            </a:pPr>
            <a:r>
              <a:rPr lang="en-US" sz="2200" dirty="0"/>
              <a:t>If the victim is found in the water and is not breathing, start with two rescue breaths. Remove the victim promptly to start CPR. </a:t>
            </a:r>
          </a:p>
          <a:p>
            <a:r>
              <a:rPr lang="en-US" sz="2400" dirty="0"/>
              <a:t>To open airway attempt jaw thrust, if unsuccessful use head-tilt chin-lift. Check ABCs often.</a:t>
            </a:r>
            <a:endParaRPr lang="en-US" dirty="0"/>
          </a:p>
        </p:txBody>
      </p:sp>
      <p:pic>
        <p:nvPicPr>
          <p:cNvPr id="5" name="Picture 4" descr="Rescuer using jaw thrust to open victim’s airway.">
            <a:extLst>
              <a:ext uri="{FF2B5EF4-FFF2-40B4-BE49-F238E27FC236}">
                <a16:creationId xmlns:a16="http://schemas.microsoft.com/office/drawing/2014/main" id="{44CA26B0-1A8E-4A35-B37F-C952B0B8D5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538"/>
          <a:stretch/>
        </p:blipFill>
        <p:spPr>
          <a:xfrm flipH="1">
            <a:off x="7921037" y="2489199"/>
            <a:ext cx="3166533" cy="3166533"/>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26655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A1AFB-29D2-4E46-B78B-822B2B01EE7E}"/>
              </a:ext>
            </a:extLst>
          </p:cNvPr>
          <p:cNvSpPr>
            <a:spLocks noGrp="1"/>
          </p:cNvSpPr>
          <p:nvPr>
            <p:ph type="title"/>
          </p:nvPr>
        </p:nvSpPr>
        <p:spPr>
          <a:xfrm>
            <a:off x="385763" y="207581"/>
            <a:ext cx="11361737" cy="1189694"/>
          </a:xfrm>
        </p:spPr>
        <p:txBody>
          <a:bodyPr>
            <a:normAutofit fontScale="90000"/>
          </a:bodyPr>
          <a:lstStyle/>
          <a:p>
            <a:r>
              <a:rPr lang="en-US" dirty="0"/>
              <a:t>Surveillance: positioning and rotation</a:t>
            </a:r>
            <a:br>
              <a:rPr lang="en-US" dirty="0"/>
            </a:br>
            <a:r>
              <a:rPr lang="en-US" sz="4900" dirty="0">
                <a:solidFill>
                  <a:srgbClr val="E9A500"/>
                </a:solidFill>
              </a:rPr>
              <a:t>Test item</a:t>
            </a:r>
          </a:p>
        </p:txBody>
      </p:sp>
      <p:sp>
        <p:nvSpPr>
          <p:cNvPr id="3" name="Content Placeholder 2">
            <a:extLst>
              <a:ext uri="{FF2B5EF4-FFF2-40B4-BE49-F238E27FC236}">
                <a16:creationId xmlns:a16="http://schemas.microsoft.com/office/drawing/2014/main" id="{291369AB-78DA-CF42-AE24-FACC40F46FC7}"/>
              </a:ext>
            </a:extLst>
          </p:cNvPr>
          <p:cNvSpPr>
            <a:spLocks noGrp="1"/>
          </p:cNvSpPr>
          <p:nvPr>
            <p:ph idx="1"/>
          </p:nvPr>
        </p:nvSpPr>
        <p:spPr>
          <a:xfrm>
            <a:off x="385763" y="1876464"/>
            <a:ext cx="8176591" cy="4763812"/>
          </a:xfrm>
        </p:spPr>
        <p:txBody>
          <a:bodyPr>
            <a:normAutofit/>
          </a:bodyPr>
          <a:lstStyle/>
          <a:p>
            <a:pPr marL="0" indent="0">
              <a:buNone/>
            </a:pPr>
            <a:r>
              <a:rPr lang="en-CA" b="1" dirty="0"/>
              <a:t>Let’s learn about: Demonstrating effective wading pool supervision using positioning and rotation</a:t>
            </a:r>
          </a:p>
          <a:p>
            <a:pPr lvl="0"/>
            <a:r>
              <a:rPr lang="en-CA" dirty="0"/>
              <a:t>Appropriate pool attendant positioning with consideration for: </a:t>
            </a:r>
          </a:p>
          <a:p>
            <a:pPr lvl="1"/>
            <a:r>
              <a:rPr lang="en-CA" dirty="0"/>
              <a:t>Facility features </a:t>
            </a:r>
          </a:p>
          <a:p>
            <a:pPr lvl="1"/>
            <a:r>
              <a:rPr lang="en-CA" dirty="0"/>
              <a:t>Danger (high-risk) areas and blind spots, e.g., around waterslides</a:t>
            </a:r>
          </a:p>
          <a:p>
            <a:pPr lvl="1"/>
            <a:r>
              <a:rPr lang="en-CA" dirty="0"/>
              <a:t>Bather load and number of pool attendants on duty </a:t>
            </a:r>
          </a:p>
          <a:p>
            <a:pPr lvl="1"/>
            <a:r>
              <a:rPr lang="en-CA" dirty="0"/>
              <a:t>Changes in number of patrons or pool attendants</a:t>
            </a:r>
          </a:p>
          <a:p>
            <a:pPr lvl="1"/>
            <a:r>
              <a:rPr lang="en-CA" dirty="0"/>
              <a:t>Location of equipment </a:t>
            </a:r>
          </a:p>
          <a:p>
            <a:pPr lvl="1"/>
            <a:r>
              <a:rPr lang="en-CA" dirty="0"/>
              <a:t>Leisure equipment and patron activity </a:t>
            </a:r>
          </a:p>
          <a:p>
            <a:pPr lvl="1"/>
            <a:r>
              <a:rPr lang="en-CA" dirty="0"/>
              <a:t>Changes in visibility </a:t>
            </a:r>
          </a:p>
          <a:p>
            <a:pPr lvl="0"/>
            <a:r>
              <a:rPr lang="en-CA" dirty="0"/>
              <a:t>Effective pool attendant rotation while maintaining effective coverage </a:t>
            </a:r>
          </a:p>
          <a:p>
            <a:endParaRPr lang="en-US" dirty="0"/>
          </a:p>
        </p:txBody>
      </p:sp>
      <p:grpSp>
        <p:nvGrpSpPr>
          <p:cNvPr id="15" name="Group 14">
            <a:extLst>
              <a:ext uri="{FF2B5EF4-FFF2-40B4-BE49-F238E27FC236}">
                <a16:creationId xmlns:a16="http://schemas.microsoft.com/office/drawing/2014/main" id="{1B632ABB-C79D-BF1C-878C-4DEFA0468974}"/>
              </a:ext>
              <a:ext uri="{C183D7F6-B498-43B3-948B-1728B52AA6E4}">
                <adec:decorative xmlns:adec="http://schemas.microsoft.com/office/drawing/2017/decorative" val="1"/>
              </a:ext>
            </a:extLst>
          </p:cNvPr>
          <p:cNvGrpSpPr/>
          <p:nvPr/>
        </p:nvGrpSpPr>
        <p:grpSpPr>
          <a:xfrm>
            <a:off x="9693578" y="4485553"/>
            <a:ext cx="3231775" cy="3194032"/>
            <a:chOff x="9693578" y="4485553"/>
            <a:chExt cx="3231775" cy="3194032"/>
          </a:xfrm>
        </p:grpSpPr>
        <p:sp>
          <p:nvSpPr>
            <p:cNvPr id="14" name="Oval 13">
              <a:extLst>
                <a:ext uri="{FF2B5EF4-FFF2-40B4-BE49-F238E27FC236}">
                  <a16:creationId xmlns:a16="http://schemas.microsoft.com/office/drawing/2014/main" id="{004AE42D-E380-47C0-83A7-1508E661AE82}"/>
                </a:ext>
              </a:extLst>
            </p:cNvPr>
            <p:cNvSpPr/>
            <p:nvPr/>
          </p:nvSpPr>
          <p:spPr>
            <a:xfrm>
              <a:off x="9693578" y="4485553"/>
              <a:ext cx="3231775" cy="3194032"/>
            </a:xfrm>
            <a:prstGeom prst="ellipse">
              <a:avLst/>
            </a:prstGeom>
            <a:solidFill>
              <a:schemeClr val="bg1"/>
            </a:solidFill>
            <a:ln>
              <a:noFill/>
            </a:ln>
            <a:effectLst>
              <a:outerShdw blurRad="2032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Nunito" panose="00000500000000000000" pitchFamily="2" charset="0"/>
              </a:endParaRPr>
            </a:p>
          </p:txBody>
        </p:sp>
        <p:pic>
          <p:nvPicPr>
            <p:cNvPr id="6" name="Picture 5" descr="Pool Attendant standing by pool">
              <a:extLst>
                <a:ext uri="{FF2B5EF4-FFF2-40B4-BE49-F238E27FC236}">
                  <a16:creationId xmlns:a16="http://schemas.microsoft.com/office/drawing/2014/main" id="{F785880D-B6EB-E3C2-A6AF-16E6E15EFB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29034" y="4593807"/>
              <a:ext cx="2369942" cy="2264193"/>
            </a:xfrm>
            <a:custGeom>
              <a:avLst/>
              <a:gdLst>
                <a:gd name="connsiteX0" fmla="*/ 3536064 w 5676900"/>
                <a:gd name="connsiteY0" fmla="*/ 0 h 5423591"/>
                <a:gd name="connsiteX1" fmla="*/ 5513111 w 5676900"/>
                <a:gd name="connsiteY1" fmla="*/ 603904 h 5423591"/>
                <a:gd name="connsiteX2" fmla="*/ 5676900 w 5676900"/>
                <a:gd name="connsiteY2" fmla="*/ 726384 h 5423591"/>
                <a:gd name="connsiteX3" fmla="*/ 5676900 w 5676900"/>
                <a:gd name="connsiteY3" fmla="*/ 5423591 h 5423591"/>
                <a:gd name="connsiteX4" fmla="*/ 549520 w 5676900"/>
                <a:gd name="connsiteY4" fmla="*/ 5423591 h 5423591"/>
                <a:gd name="connsiteX5" fmla="*/ 426784 w 5676900"/>
                <a:gd name="connsiteY5" fmla="*/ 5221562 h 5423591"/>
                <a:gd name="connsiteX6" fmla="*/ 0 w 5676900"/>
                <a:gd name="connsiteY6" fmla="*/ 3536064 h 5423591"/>
                <a:gd name="connsiteX7" fmla="*/ 3536064 w 5676900"/>
                <a:gd name="connsiteY7" fmla="*/ 0 h 542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6900" h="5423591">
                  <a:moveTo>
                    <a:pt x="3536064" y="0"/>
                  </a:moveTo>
                  <a:cubicBezTo>
                    <a:pt x="4268407" y="0"/>
                    <a:pt x="4948751" y="222631"/>
                    <a:pt x="5513111" y="603904"/>
                  </a:cubicBezTo>
                  <a:lnTo>
                    <a:pt x="5676900" y="726384"/>
                  </a:lnTo>
                  <a:lnTo>
                    <a:pt x="5676900" y="5423591"/>
                  </a:lnTo>
                  <a:lnTo>
                    <a:pt x="549520" y="5423591"/>
                  </a:lnTo>
                  <a:lnTo>
                    <a:pt x="426784" y="5221562"/>
                  </a:lnTo>
                  <a:cubicBezTo>
                    <a:pt x="154605" y="4720526"/>
                    <a:pt x="0" y="4146350"/>
                    <a:pt x="0" y="3536064"/>
                  </a:cubicBezTo>
                  <a:cubicBezTo>
                    <a:pt x="0" y="1583150"/>
                    <a:pt x="1583150" y="0"/>
                    <a:pt x="3536064" y="0"/>
                  </a:cubicBezTo>
                  <a:close/>
                </a:path>
              </a:pathLst>
            </a:custGeom>
          </p:spPr>
        </p:pic>
      </p:grpSp>
    </p:spTree>
    <p:extLst>
      <p:ext uri="{BB962C8B-B14F-4D97-AF65-F5344CB8AC3E}">
        <p14:creationId xmlns:p14="http://schemas.microsoft.com/office/powerpoint/2010/main" val="27871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A1AFB-29D2-4E46-B78B-822B2B01EE7E}"/>
              </a:ext>
            </a:extLst>
          </p:cNvPr>
          <p:cNvSpPr>
            <a:spLocks noGrp="1"/>
          </p:cNvSpPr>
          <p:nvPr>
            <p:ph type="title"/>
          </p:nvPr>
        </p:nvSpPr>
        <p:spPr/>
        <p:txBody>
          <a:bodyPr>
            <a:normAutofit/>
          </a:bodyPr>
          <a:lstStyle/>
          <a:p>
            <a:r>
              <a:rPr lang="en-US" dirty="0"/>
              <a:t>Surveillance </a:t>
            </a:r>
            <a:br>
              <a:rPr lang="en-US" dirty="0"/>
            </a:br>
            <a:r>
              <a:rPr lang="en-US" sz="2800" dirty="0"/>
              <a:t>Positioning</a:t>
            </a:r>
          </a:p>
        </p:txBody>
      </p:sp>
      <p:sp>
        <p:nvSpPr>
          <p:cNvPr id="3" name="Content Placeholder 2">
            <a:extLst>
              <a:ext uri="{FF2B5EF4-FFF2-40B4-BE49-F238E27FC236}">
                <a16:creationId xmlns:a16="http://schemas.microsoft.com/office/drawing/2014/main" id="{291369AB-78DA-CF42-AE24-FACC40F46FC7}"/>
              </a:ext>
            </a:extLst>
          </p:cNvPr>
          <p:cNvSpPr>
            <a:spLocks noGrp="1"/>
          </p:cNvSpPr>
          <p:nvPr>
            <p:ph idx="1"/>
          </p:nvPr>
        </p:nvSpPr>
        <p:spPr>
          <a:xfrm>
            <a:off x="385763" y="1866801"/>
            <a:ext cx="5257800" cy="4588809"/>
          </a:xfrm>
        </p:spPr>
        <p:txBody>
          <a:bodyPr>
            <a:noAutofit/>
          </a:bodyPr>
          <a:lstStyle/>
          <a:p>
            <a:pPr marL="0" indent="0">
              <a:spcBef>
                <a:spcPts val="0"/>
              </a:spcBef>
              <a:spcAft>
                <a:spcPts val="600"/>
              </a:spcAft>
              <a:buNone/>
            </a:pPr>
            <a:r>
              <a:rPr lang="en-US" sz="2200" dirty="0"/>
              <a:t>Position Pool Attendants to ensure effective supervision of entire facility, consider:</a:t>
            </a:r>
          </a:p>
          <a:p>
            <a:pPr>
              <a:spcBef>
                <a:spcPts val="0"/>
              </a:spcBef>
              <a:spcAft>
                <a:spcPts val="600"/>
              </a:spcAft>
            </a:pPr>
            <a:r>
              <a:rPr lang="en-US" sz="2200" dirty="0"/>
              <a:t>Type of zone(s) used</a:t>
            </a:r>
          </a:p>
          <a:p>
            <a:pPr>
              <a:spcBef>
                <a:spcPts val="0"/>
              </a:spcBef>
              <a:spcAft>
                <a:spcPts val="600"/>
              </a:spcAft>
            </a:pPr>
            <a:r>
              <a:rPr lang="en-US" sz="2200" dirty="0"/>
              <a:t>Sight lines: determine best position to see in front, field of view to see entire zone, e.g., corner position or V-shape</a:t>
            </a:r>
          </a:p>
          <a:p>
            <a:pPr>
              <a:spcBef>
                <a:spcPts val="0"/>
              </a:spcBef>
              <a:spcAft>
                <a:spcPts val="600"/>
              </a:spcAft>
            </a:pPr>
            <a:r>
              <a:rPr lang="en-US" sz="2200" dirty="0"/>
              <a:t>Elevated stations: provides broader view, helps with reduced effects of refraction or glare to see below surface</a:t>
            </a:r>
          </a:p>
          <a:p>
            <a:pPr>
              <a:spcBef>
                <a:spcPts val="0"/>
              </a:spcBef>
              <a:spcAft>
                <a:spcPts val="600"/>
              </a:spcAft>
            </a:pPr>
            <a:r>
              <a:rPr lang="en-US" sz="2200" dirty="0"/>
              <a:t>Ground-level patrol: closer to patrons for enforcement of safety rules and public relations, can assist with blind spots</a:t>
            </a:r>
          </a:p>
        </p:txBody>
      </p:sp>
      <p:sp>
        <p:nvSpPr>
          <p:cNvPr id="5" name="Rectangle 4">
            <a:extLst>
              <a:ext uri="{FF2B5EF4-FFF2-40B4-BE49-F238E27FC236}">
                <a16:creationId xmlns:a16="http://schemas.microsoft.com/office/drawing/2014/main" id="{0F9A6160-88F2-7445-B699-4ED6239FBD40}"/>
              </a:ext>
            </a:extLst>
          </p:cNvPr>
          <p:cNvSpPr/>
          <p:nvPr/>
        </p:nvSpPr>
        <p:spPr>
          <a:xfrm>
            <a:off x="6088063" y="1866801"/>
            <a:ext cx="6015037" cy="2200602"/>
          </a:xfrm>
          <a:prstGeom prst="rect">
            <a:avLst/>
          </a:prstGeom>
        </p:spPr>
        <p:txBody>
          <a:bodyPr wrap="square">
            <a:spAutoFit/>
          </a:bodyPr>
          <a:lstStyle/>
          <a:p>
            <a:pPr marL="228600" indent="-228600">
              <a:spcAft>
                <a:spcPts val="600"/>
              </a:spcAft>
              <a:buFont typeface="Arial" panose="020B0604020202020204" pitchFamily="34" charset="0"/>
              <a:buChar char="•"/>
            </a:pPr>
            <a:r>
              <a:rPr lang="en-US" sz="2200" dirty="0"/>
              <a:t>Facility features, danger areas, number of patrons, type of leisure equipment or activity, changes in visibility, e.g., waterfalls, spray nozzles</a:t>
            </a:r>
          </a:p>
          <a:p>
            <a:pPr marL="228600" indent="-228600">
              <a:spcAft>
                <a:spcPts val="600"/>
              </a:spcAft>
              <a:buFont typeface="Arial" panose="020B0604020202020204" pitchFamily="34" charset="0"/>
              <a:buChar char="•"/>
            </a:pPr>
            <a:r>
              <a:rPr lang="en-US" sz="2200" dirty="0"/>
              <a:t>Shifting for cover: attendant signals other attendants / lifeguards to cover their area and shift to leave no gaps in supervision</a:t>
            </a:r>
          </a:p>
        </p:txBody>
      </p:sp>
      <p:pic>
        <p:nvPicPr>
          <p:cNvPr id="6" name="Picture 5" descr="Play structure in a pool ">
            <a:extLst>
              <a:ext uri="{FF2B5EF4-FFF2-40B4-BE49-F238E27FC236}">
                <a16:creationId xmlns:a16="http://schemas.microsoft.com/office/drawing/2014/main" id="{64FF1325-ABE9-0B70-7C2E-58527F660A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1" t="29785" r="121" b="3955"/>
          <a:stretch/>
        </p:blipFill>
        <p:spPr>
          <a:xfrm>
            <a:off x="6460304" y="4229946"/>
            <a:ext cx="5257798" cy="22841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0628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A1AFB-29D2-4E46-B78B-822B2B01EE7E}"/>
              </a:ext>
            </a:extLst>
          </p:cNvPr>
          <p:cNvSpPr>
            <a:spLocks noGrp="1"/>
          </p:cNvSpPr>
          <p:nvPr>
            <p:ph type="title"/>
          </p:nvPr>
        </p:nvSpPr>
        <p:spPr/>
        <p:txBody>
          <a:bodyPr>
            <a:normAutofit/>
          </a:bodyPr>
          <a:lstStyle/>
          <a:p>
            <a:r>
              <a:rPr lang="en-US" dirty="0"/>
              <a:t>Surveillance </a:t>
            </a:r>
            <a:br>
              <a:rPr lang="en-US" dirty="0"/>
            </a:br>
            <a:r>
              <a:rPr lang="en-US" sz="2800" dirty="0"/>
              <a:t>Rotation</a:t>
            </a:r>
          </a:p>
        </p:txBody>
      </p:sp>
      <p:sp>
        <p:nvSpPr>
          <p:cNvPr id="3" name="Content Placeholder 2">
            <a:extLst>
              <a:ext uri="{FF2B5EF4-FFF2-40B4-BE49-F238E27FC236}">
                <a16:creationId xmlns:a16="http://schemas.microsoft.com/office/drawing/2014/main" id="{291369AB-78DA-CF42-AE24-FACC40F46FC7}"/>
              </a:ext>
            </a:extLst>
          </p:cNvPr>
          <p:cNvSpPr>
            <a:spLocks noGrp="1"/>
          </p:cNvSpPr>
          <p:nvPr>
            <p:ph idx="1"/>
          </p:nvPr>
        </p:nvSpPr>
        <p:spPr>
          <a:xfrm>
            <a:off x="385763" y="1838331"/>
            <a:ext cx="7143750" cy="4812088"/>
          </a:xfrm>
        </p:spPr>
        <p:txBody>
          <a:bodyPr>
            <a:normAutofit/>
          </a:bodyPr>
          <a:lstStyle/>
          <a:p>
            <a:pPr marL="0" indent="0">
              <a:buNone/>
            </a:pPr>
            <a:r>
              <a:rPr lang="en-US" dirty="0"/>
              <a:t>Rotations and breaks help with</a:t>
            </a:r>
          </a:p>
          <a:p>
            <a:pPr lvl="1"/>
            <a:r>
              <a:rPr lang="en-US" sz="2200" dirty="0"/>
              <a:t>Keeping alert by providing variety and relief from demands of a single post. </a:t>
            </a:r>
          </a:p>
          <a:p>
            <a:pPr lvl="1"/>
            <a:r>
              <a:rPr lang="en-US" sz="2200" dirty="0"/>
              <a:t>Rotations occur at a specific time. One attendant moves at a time. The Pool Attendant at the least demanding post rotates to the most demanding post typically.</a:t>
            </a:r>
          </a:p>
          <a:p>
            <a:pPr lvl="1"/>
            <a:r>
              <a:rPr lang="en-US" sz="2200" dirty="0"/>
              <a:t>If a break is included in the rotation, the Pool Attendant coming from the break usually relieves the Pool Attendant with the most demanding post.</a:t>
            </a:r>
          </a:p>
          <a:p>
            <a:pPr lvl="1"/>
            <a:r>
              <a:rPr lang="en-US" sz="2200" dirty="0"/>
              <a:t>Rotations allow for information sharing about potential hazards or noteworthy activities in that zone.</a:t>
            </a:r>
          </a:p>
        </p:txBody>
      </p:sp>
      <p:pic>
        <p:nvPicPr>
          <p:cNvPr id="7" name="Picture 6" descr="Child going down a water slide">
            <a:extLst>
              <a:ext uri="{FF2B5EF4-FFF2-40B4-BE49-F238E27FC236}">
                <a16:creationId xmlns:a16="http://schemas.microsoft.com/office/drawing/2014/main" id="{28A3CDCC-789F-8252-200E-F206A606EC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585" t="3700" r="24268" b="28451"/>
          <a:stretch/>
        </p:blipFill>
        <p:spPr>
          <a:xfrm>
            <a:off x="9590164" y="2005478"/>
            <a:ext cx="2216073" cy="1492786"/>
          </a:xfrm>
          <a:prstGeom prst="snip2DiagRect">
            <a:avLst>
              <a:gd name="adj1" fmla="val 19926"/>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descr="Child playing with their parent with spray gun">
            <a:extLst>
              <a:ext uri="{FF2B5EF4-FFF2-40B4-BE49-F238E27FC236}">
                <a16:creationId xmlns:a16="http://schemas.microsoft.com/office/drawing/2014/main" id="{F8ADCD28-D9D3-0538-1C1D-1C26F0863F21}"/>
              </a:ext>
            </a:extLst>
          </p:cNvPr>
          <p:cNvPicPr>
            <a:picLocks noChangeAspect="1"/>
          </p:cNvPicPr>
          <p:nvPr/>
        </p:nvPicPr>
        <p:blipFill>
          <a:blip r:embed="rId4" cstate="screen">
            <a:extLst>
              <a:ext uri="{28A0092B-C50C-407E-A947-70E740481C1C}">
                <a14:useLocalDpi xmlns:a14="http://schemas.microsoft.com/office/drawing/2010/main"/>
              </a:ext>
            </a:extLst>
          </a:blip>
          <a:srcRect t="1220" b="1220"/>
          <a:stretch/>
        </p:blipFill>
        <p:spPr>
          <a:xfrm>
            <a:off x="7507479" y="3207420"/>
            <a:ext cx="2866222" cy="1864195"/>
          </a:xfrm>
          <a:prstGeom prst="snip2DiagRect">
            <a:avLst>
              <a:gd name="adj1" fmla="val 17138"/>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descr="Child running through sprinklers at a splash pad">
            <a:extLst>
              <a:ext uri="{FF2B5EF4-FFF2-40B4-BE49-F238E27FC236}">
                <a16:creationId xmlns:a16="http://schemas.microsoft.com/office/drawing/2014/main" id="{B9C4F4B8-5233-C5DE-5753-8F41FD8B983F}"/>
              </a:ext>
            </a:extLst>
          </p:cNvPr>
          <p:cNvPicPr>
            <a:picLocks noChangeAspect="1"/>
          </p:cNvPicPr>
          <p:nvPr/>
        </p:nvPicPr>
        <p:blipFill>
          <a:blip r:embed="rId5" cstate="screen">
            <a:extLst>
              <a:ext uri="{28A0092B-C50C-407E-A947-70E740481C1C}">
                <a14:useLocalDpi xmlns:a14="http://schemas.microsoft.com/office/drawing/2010/main"/>
              </a:ext>
            </a:extLst>
          </a:blip>
          <a:srcRect t="2590" b="2590"/>
          <a:stretch/>
        </p:blipFill>
        <p:spPr>
          <a:xfrm>
            <a:off x="8962624" y="4834302"/>
            <a:ext cx="2725422" cy="1722826"/>
          </a:xfrm>
          <a:prstGeom prst="snip2DiagRect">
            <a:avLst>
              <a:gd name="adj1" fmla="val 16626"/>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989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DB744-B188-534F-8A1F-ED76B4BEE711}"/>
              </a:ext>
            </a:extLst>
          </p:cNvPr>
          <p:cNvSpPr>
            <a:spLocks noGrp="1"/>
          </p:cNvSpPr>
          <p:nvPr>
            <p:ph type="title"/>
          </p:nvPr>
        </p:nvSpPr>
        <p:spPr>
          <a:xfrm>
            <a:off x="397565" y="234740"/>
            <a:ext cx="10956235" cy="1189694"/>
          </a:xfrm>
        </p:spPr>
        <p:txBody>
          <a:bodyPr>
            <a:normAutofit fontScale="90000"/>
          </a:bodyPr>
          <a:lstStyle/>
          <a:p>
            <a:r>
              <a:rPr lang="en-US" dirty="0"/>
              <a:t>Surveillance: scanning and observation </a:t>
            </a:r>
            <a:br>
              <a:rPr lang="en-US" dirty="0"/>
            </a:br>
            <a:r>
              <a:rPr lang="en-US" sz="4900" dirty="0">
                <a:solidFill>
                  <a:srgbClr val="E9A500"/>
                </a:solidFill>
              </a:rPr>
              <a:t>Test item</a:t>
            </a:r>
          </a:p>
        </p:txBody>
      </p:sp>
      <p:sp>
        <p:nvSpPr>
          <p:cNvPr id="3" name="Content Placeholder 2">
            <a:extLst>
              <a:ext uri="{FF2B5EF4-FFF2-40B4-BE49-F238E27FC236}">
                <a16:creationId xmlns:a16="http://schemas.microsoft.com/office/drawing/2014/main" id="{82731DCB-14D6-7E49-93DB-1AB32AF35E3E}"/>
              </a:ext>
            </a:extLst>
          </p:cNvPr>
          <p:cNvSpPr>
            <a:spLocks noGrp="1"/>
          </p:cNvSpPr>
          <p:nvPr>
            <p:ph idx="1"/>
          </p:nvPr>
        </p:nvSpPr>
        <p:spPr>
          <a:xfrm>
            <a:off x="393701" y="1839433"/>
            <a:ext cx="7852832" cy="4710802"/>
          </a:xfrm>
        </p:spPr>
        <p:txBody>
          <a:bodyPr>
            <a:noAutofit/>
          </a:bodyPr>
          <a:lstStyle/>
          <a:p>
            <a:pPr marL="0" indent="0">
              <a:spcBef>
                <a:spcPts val="0"/>
              </a:spcBef>
              <a:spcAft>
                <a:spcPts val="1200"/>
              </a:spcAft>
              <a:buNone/>
            </a:pPr>
            <a:r>
              <a:rPr lang="en-CA" b="1" dirty="0"/>
              <a:t>Let’s learn about: Demonstrating effective pool supervision using observation skills and scanning techniques</a:t>
            </a:r>
          </a:p>
          <a:p>
            <a:pPr marL="812800" lvl="1" indent="-342900">
              <a:spcBef>
                <a:spcPts val="0"/>
              </a:spcBef>
              <a:spcAft>
                <a:spcPts val="1200"/>
              </a:spcAft>
            </a:pPr>
            <a:r>
              <a:rPr lang="en-CA" sz="2200" dirty="0"/>
              <a:t>Systematic scanning pattern with observable head movement </a:t>
            </a:r>
          </a:p>
          <a:p>
            <a:pPr marL="812800" lvl="1" indent="-342900">
              <a:spcBef>
                <a:spcPts val="0"/>
              </a:spcBef>
              <a:spcAft>
                <a:spcPts val="1200"/>
              </a:spcAft>
            </a:pPr>
            <a:r>
              <a:rPr lang="en-CA" sz="2200" dirty="0"/>
              <a:t>Continuous scan of designated supervision zone including wading pool bottom </a:t>
            </a:r>
          </a:p>
          <a:p>
            <a:pPr marL="812800" lvl="1" indent="-342900">
              <a:spcBef>
                <a:spcPts val="0"/>
              </a:spcBef>
              <a:spcAft>
                <a:spcPts val="1200"/>
              </a:spcAft>
            </a:pPr>
            <a:r>
              <a:rPr lang="en-CA" sz="2200" dirty="0"/>
              <a:t>Quick, accurate recognition and analysis of potential incidents and of patrons needing assistance </a:t>
            </a:r>
          </a:p>
          <a:p>
            <a:pPr marL="812800" lvl="1" indent="-342900">
              <a:spcBef>
                <a:spcPts val="0"/>
              </a:spcBef>
              <a:spcAft>
                <a:spcPts val="1200"/>
              </a:spcAft>
            </a:pPr>
            <a:r>
              <a:rPr lang="en-CA" sz="2200" dirty="0"/>
              <a:t>Recognition of communication from other staff (e.g., hand or whistle signals) if applicable</a:t>
            </a:r>
          </a:p>
          <a:p>
            <a:endParaRPr lang="en-US" dirty="0"/>
          </a:p>
        </p:txBody>
      </p:sp>
      <p:grpSp>
        <p:nvGrpSpPr>
          <p:cNvPr id="5" name="Group 4">
            <a:extLst>
              <a:ext uri="{FF2B5EF4-FFF2-40B4-BE49-F238E27FC236}">
                <a16:creationId xmlns:a16="http://schemas.microsoft.com/office/drawing/2014/main" id="{E51B2C9A-5C33-FF85-BF49-4B2B43B70EA7}"/>
              </a:ext>
              <a:ext uri="{C183D7F6-B498-43B3-948B-1728B52AA6E4}">
                <adec:decorative xmlns:adec="http://schemas.microsoft.com/office/drawing/2017/decorative" val="1"/>
              </a:ext>
            </a:extLst>
          </p:cNvPr>
          <p:cNvGrpSpPr/>
          <p:nvPr/>
        </p:nvGrpSpPr>
        <p:grpSpPr>
          <a:xfrm>
            <a:off x="9693578" y="4485553"/>
            <a:ext cx="3231775" cy="3194032"/>
            <a:chOff x="9693578" y="4485553"/>
            <a:chExt cx="3231775" cy="3194032"/>
          </a:xfrm>
        </p:grpSpPr>
        <p:sp>
          <p:nvSpPr>
            <p:cNvPr id="6" name="Oval 5">
              <a:extLst>
                <a:ext uri="{FF2B5EF4-FFF2-40B4-BE49-F238E27FC236}">
                  <a16:creationId xmlns:a16="http://schemas.microsoft.com/office/drawing/2014/main" id="{790C3EA3-C447-F3AB-09C8-8A4BDEAB7841}"/>
                </a:ext>
              </a:extLst>
            </p:cNvPr>
            <p:cNvSpPr/>
            <p:nvPr/>
          </p:nvSpPr>
          <p:spPr>
            <a:xfrm>
              <a:off x="9693578" y="4485553"/>
              <a:ext cx="3231775" cy="3194032"/>
            </a:xfrm>
            <a:prstGeom prst="ellipse">
              <a:avLst/>
            </a:prstGeom>
            <a:solidFill>
              <a:schemeClr val="bg1"/>
            </a:solidFill>
            <a:ln>
              <a:noFill/>
            </a:ln>
            <a:effectLst>
              <a:outerShdw blurRad="2032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Nunito" panose="00000500000000000000" pitchFamily="2" charset="0"/>
              </a:endParaRPr>
            </a:p>
          </p:txBody>
        </p:sp>
        <p:pic>
          <p:nvPicPr>
            <p:cNvPr id="7" name="Picture 6" descr="Pool attendant look at a pool">
              <a:extLst>
                <a:ext uri="{FF2B5EF4-FFF2-40B4-BE49-F238E27FC236}">
                  <a16:creationId xmlns:a16="http://schemas.microsoft.com/office/drawing/2014/main" id="{ED4606F7-5695-C7DB-352F-1C8E890BAE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29034" y="4593807"/>
              <a:ext cx="2369942" cy="2264193"/>
            </a:xfrm>
            <a:custGeom>
              <a:avLst/>
              <a:gdLst>
                <a:gd name="connsiteX0" fmla="*/ 3536064 w 5676900"/>
                <a:gd name="connsiteY0" fmla="*/ 0 h 5423591"/>
                <a:gd name="connsiteX1" fmla="*/ 5513111 w 5676900"/>
                <a:gd name="connsiteY1" fmla="*/ 603904 h 5423591"/>
                <a:gd name="connsiteX2" fmla="*/ 5676900 w 5676900"/>
                <a:gd name="connsiteY2" fmla="*/ 726384 h 5423591"/>
                <a:gd name="connsiteX3" fmla="*/ 5676900 w 5676900"/>
                <a:gd name="connsiteY3" fmla="*/ 5423591 h 5423591"/>
                <a:gd name="connsiteX4" fmla="*/ 549520 w 5676900"/>
                <a:gd name="connsiteY4" fmla="*/ 5423591 h 5423591"/>
                <a:gd name="connsiteX5" fmla="*/ 426784 w 5676900"/>
                <a:gd name="connsiteY5" fmla="*/ 5221562 h 5423591"/>
                <a:gd name="connsiteX6" fmla="*/ 0 w 5676900"/>
                <a:gd name="connsiteY6" fmla="*/ 3536064 h 5423591"/>
                <a:gd name="connsiteX7" fmla="*/ 3536064 w 5676900"/>
                <a:gd name="connsiteY7" fmla="*/ 0 h 542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6900" h="5423591">
                  <a:moveTo>
                    <a:pt x="3536064" y="0"/>
                  </a:moveTo>
                  <a:cubicBezTo>
                    <a:pt x="4268407" y="0"/>
                    <a:pt x="4948751" y="222631"/>
                    <a:pt x="5513111" y="603904"/>
                  </a:cubicBezTo>
                  <a:lnTo>
                    <a:pt x="5676900" y="726384"/>
                  </a:lnTo>
                  <a:lnTo>
                    <a:pt x="5676900" y="5423591"/>
                  </a:lnTo>
                  <a:lnTo>
                    <a:pt x="549520" y="5423591"/>
                  </a:lnTo>
                  <a:lnTo>
                    <a:pt x="426784" y="5221562"/>
                  </a:lnTo>
                  <a:cubicBezTo>
                    <a:pt x="154605" y="4720526"/>
                    <a:pt x="0" y="4146350"/>
                    <a:pt x="0" y="3536064"/>
                  </a:cubicBezTo>
                  <a:cubicBezTo>
                    <a:pt x="0" y="1583150"/>
                    <a:pt x="1583150" y="0"/>
                    <a:pt x="3536064" y="0"/>
                  </a:cubicBezTo>
                  <a:close/>
                </a:path>
              </a:pathLst>
            </a:custGeom>
          </p:spPr>
        </p:pic>
      </p:grpSp>
    </p:spTree>
    <p:extLst>
      <p:ext uri="{BB962C8B-B14F-4D97-AF65-F5344CB8AC3E}">
        <p14:creationId xmlns:p14="http://schemas.microsoft.com/office/powerpoint/2010/main" val="309467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D766-3104-4640-B36D-AC41345EBCEA}"/>
              </a:ext>
            </a:extLst>
          </p:cNvPr>
          <p:cNvSpPr>
            <a:spLocks noGrp="1"/>
          </p:cNvSpPr>
          <p:nvPr>
            <p:ph type="title"/>
          </p:nvPr>
        </p:nvSpPr>
        <p:spPr/>
        <p:txBody>
          <a:bodyPr/>
          <a:lstStyle/>
          <a:p>
            <a:r>
              <a:rPr lang="en-US" dirty="0"/>
              <a:t>The Lifesaving Society</a:t>
            </a:r>
          </a:p>
        </p:txBody>
      </p:sp>
      <p:sp>
        <p:nvSpPr>
          <p:cNvPr id="6" name="Rectangle 5">
            <a:extLst>
              <a:ext uri="{FF2B5EF4-FFF2-40B4-BE49-F238E27FC236}">
                <a16:creationId xmlns:a16="http://schemas.microsoft.com/office/drawing/2014/main" id="{5B119887-E882-0E4D-8596-8B61E50E3568}"/>
              </a:ext>
            </a:extLst>
          </p:cNvPr>
          <p:cNvSpPr/>
          <p:nvPr/>
        </p:nvSpPr>
        <p:spPr>
          <a:xfrm>
            <a:off x="430939" y="1724341"/>
            <a:ext cx="5130478" cy="1754326"/>
          </a:xfrm>
          <a:prstGeom prst="rect">
            <a:avLst/>
          </a:prstGeom>
        </p:spPr>
        <p:txBody>
          <a:bodyPr wrap="square">
            <a:spAutoFit/>
          </a:bodyPr>
          <a:lstStyle/>
          <a:p>
            <a:r>
              <a:rPr lang="en-CA" b="1" dirty="0">
                <a:solidFill>
                  <a:srgbClr val="000000"/>
                </a:solidFill>
                <a:latin typeface="Lato" panose="020F0502020204030203" pitchFamily="34" charset="77"/>
              </a:rPr>
              <a:t>Aquatic safety management services:</a:t>
            </a:r>
            <a:r>
              <a:rPr lang="en-CA" dirty="0">
                <a:solidFill>
                  <a:srgbClr val="313537"/>
                </a:solidFill>
                <a:latin typeface="Lato" panose="020F0502020204030203" pitchFamily="34" charset="77"/>
              </a:rPr>
              <a:t> The Society establishes aquatic safety standards and consults on aquatic safety issues for the aquatic industry, governments and the judiciary. We perform aquatic safety audits and serve as experts in legal cases involving aquatic safety.</a:t>
            </a:r>
            <a:endParaRPr lang="en-US" dirty="0"/>
          </a:p>
        </p:txBody>
      </p:sp>
      <p:sp>
        <p:nvSpPr>
          <p:cNvPr id="3" name="Content Placeholder 2">
            <a:extLst>
              <a:ext uri="{FF2B5EF4-FFF2-40B4-BE49-F238E27FC236}">
                <a16:creationId xmlns:a16="http://schemas.microsoft.com/office/drawing/2014/main" id="{1F758612-F384-5048-8E73-54857EADE255}"/>
              </a:ext>
            </a:extLst>
          </p:cNvPr>
          <p:cNvSpPr>
            <a:spLocks noGrp="1"/>
          </p:cNvSpPr>
          <p:nvPr>
            <p:ph idx="1"/>
          </p:nvPr>
        </p:nvSpPr>
        <p:spPr>
          <a:xfrm>
            <a:off x="430939" y="3629721"/>
            <a:ext cx="5526308" cy="3238086"/>
          </a:xfrm>
        </p:spPr>
        <p:txBody>
          <a:bodyPr>
            <a:normAutofit/>
          </a:bodyPr>
          <a:lstStyle/>
          <a:p>
            <a:pPr>
              <a:lnSpc>
                <a:spcPct val="100000"/>
              </a:lnSpc>
              <a:spcAft>
                <a:spcPts val="600"/>
              </a:spcAft>
            </a:pPr>
            <a:r>
              <a:rPr lang="en-US" altLang="en-US" dirty="0"/>
              <a:t>Canada’s Lifeguarding Experts</a:t>
            </a:r>
          </a:p>
          <a:p>
            <a:pPr>
              <a:lnSpc>
                <a:spcPct val="100000"/>
              </a:lnSpc>
              <a:spcAft>
                <a:spcPts val="600"/>
              </a:spcAft>
            </a:pPr>
            <a:r>
              <a:rPr lang="en-US" altLang="en-US" dirty="0"/>
              <a:t>Drowning prevention mission</a:t>
            </a:r>
          </a:p>
          <a:p>
            <a:pPr>
              <a:spcAft>
                <a:spcPts val="600"/>
              </a:spcAft>
            </a:pPr>
            <a:r>
              <a:rPr lang="en-US" altLang="en-US" b="1" dirty="0">
                <a:solidFill>
                  <a:srgbClr val="E9A500"/>
                </a:solidFill>
              </a:rPr>
              <a:t>Setting aquatic standards &amp; research</a:t>
            </a:r>
          </a:p>
          <a:p>
            <a:pPr>
              <a:lnSpc>
                <a:spcPct val="100000"/>
              </a:lnSpc>
              <a:spcAft>
                <a:spcPts val="600"/>
              </a:spcAft>
            </a:pPr>
            <a:r>
              <a:rPr lang="en-US" altLang="en-US" dirty="0"/>
              <a:t>Training beyond Pool Attendant</a:t>
            </a:r>
          </a:p>
          <a:p>
            <a:pPr>
              <a:spcAft>
                <a:spcPts val="600"/>
              </a:spcAft>
            </a:pPr>
            <a:r>
              <a:rPr lang="en-US" altLang="en-US" dirty="0"/>
              <a:t>Charitable organization</a:t>
            </a:r>
          </a:p>
        </p:txBody>
      </p:sp>
      <p:pic>
        <p:nvPicPr>
          <p:cNvPr id="15" name="Picture 14" descr="Indoor Pool">
            <a:extLst>
              <a:ext uri="{FF2B5EF4-FFF2-40B4-BE49-F238E27FC236}">
                <a16:creationId xmlns:a16="http://schemas.microsoft.com/office/drawing/2014/main" id="{C075A177-2447-5440-7978-B3C861F7A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0929" y="802428"/>
            <a:ext cx="4862871" cy="4841639"/>
          </a:xfrm>
          <a:prstGeom prst="roundRect">
            <a:avLst>
              <a:gd name="adj" fmla="val 0"/>
            </a:avLst>
          </a:prstGeom>
          <a:solidFill>
            <a:srgbClr val="FFFFFF">
              <a:shade val="85000"/>
            </a:srgbClr>
          </a:solidFill>
          <a:ln w="152400" cap="rnd">
            <a:noFill/>
          </a:ln>
          <a:effectLst>
            <a:outerShdw blurRad="297530" dist="38100" dir="2700000" sx="103000" sy="103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2560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DB744-B188-534F-8A1F-ED76B4BEE711}"/>
              </a:ext>
            </a:extLst>
          </p:cNvPr>
          <p:cNvSpPr>
            <a:spLocks noGrp="1"/>
          </p:cNvSpPr>
          <p:nvPr>
            <p:ph type="title"/>
          </p:nvPr>
        </p:nvSpPr>
        <p:spPr>
          <a:xfrm>
            <a:off x="397565" y="234740"/>
            <a:ext cx="10956235" cy="1189694"/>
          </a:xfrm>
        </p:spPr>
        <p:txBody>
          <a:bodyPr>
            <a:normAutofit/>
          </a:bodyPr>
          <a:lstStyle/>
          <a:p>
            <a:r>
              <a:rPr lang="en-US" dirty="0"/>
              <a:t>Surveillance: scanning and observation </a:t>
            </a:r>
            <a:br>
              <a:rPr lang="en-US" dirty="0"/>
            </a:br>
            <a:r>
              <a:rPr lang="en-US" sz="3100" dirty="0"/>
              <a:t>How to scan</a:t>
            </a:r>
          </a:p>
        </p:txBody>
      </p:sp>
      <p:sp>
        <p:nvSpPr>
          <p:cNvPr id="3" name="Content Placeholder 2">
            <a:extLst>
              <a:ext uri="{FF2B5EF4-FFF2-40B4-BE49-F238E27FC236}">
                <a16:creationId xmlns:a16="http://schemas.microsoft.com/office/drawing/2014/main" id="{82731DCB-14D6-7E49-93DB-1AB32AF35E3E}"/>
              </a:ext>
            </a:extLst>
          </p:cNvPr>
          <p:cNvSpPr>
            <a:spLocks noGrp="1"/>
          </p:cNvSpPr>
          <p:nvPr>
            <p:ph idx="1"/>
          </p:nvPr>
        </p:nvSpPr>
        <p:spPr>
          <a:xfrm>
            <a:off x="397565" y="1764395"/>
            <a:ext cx="8459831" cy="4613206"/>
          </a:xfrm>
        </p:spPr>
        <p:txBody>
          <a:bodyPr>
            <a:noAutofit/>
          </a:bodyPr>
          <a:lstStyle/>
          <a:p>
            <a:pPr marL="0" indent="0">
              <a:spcAft>
                <a:spcPts val="600"/>
              </a:spcAft>
              <a:buNone/>
            </a:pPr>
            <a:r>
              <a:rPr lang="en-US" altLang="en-US" dirty="0"/>
              <a:t>Scanning</a:t>
            </a:r>
          </a:p>
          <a:p>
            <a:pPr lvl="1">
              <a:spcBef>
                <a:spcPts val="0"/>
              </a:spcBef>
              <a:spcAft>
                <a:spcPts val="600"/>
              </a:spcAft>
            </a:pPr>
            <a:r>
              <a:rPr lang="en-US" sz="2200" dirty="0"/>
              <a:t>Sweep zone with your eyes, moving your head side to side</a:t>
            </a:r>
          </a:p>
          <a:p>
            <a:pPr lvl="1">
              <a:spcBef>
                <a:spcPts val="0"/>
              </a:spcBef>
              <a:spcAft>
                <a:spcPts val="600"/>
              </a:spcAft>
            </a:pPr>
            <a:r>
              <a:rPr lang="en-US" sz="2200" dirty="0"/>
              <a:t>A scan should take 10 seconds but no longer than 30 seconds</a:t>
            </a:r>
            <a:endParaRPr lang="en-CA" sz="2200" dirty="0"/>
          </a:p>
          <a:p>
            <a:pPr lvl="1">
              <a:spcBef>
                <a:spcPts val="0"/>
              </a:spcBef>
              <a:spcAft>
                <a:spcPts val="600"/>
              </a:spcAft>
            </a:pPr>
            <a:r>
              <a:rPr lang="en-US" sz="2200" dirty="0"/>
              <a:t>In pools, scan the bottom first, then the surface</a:t>
            </a:r>
            <a:endParaRPr lang="en-CA" sz="2200" dirty="0"/>
          </a:p>
          <a:p>
            <a:pPr lvl="1">
              <a:spcBef>
                <a:spcPts val="0"/>
              </a:spcBef>
              <a:spcAft>
                <a:spcPts val="600"/>
              </a:spcAft>
            </a:pPr>
            <a:r>
              <a:rPr lang="en-US" sz="2200" dirty="0"/>
              <a:t>Look and listen for the unusual</a:t>
            </a:r>
          </a:p>
          <a:p>
            <a:pPr lvl="1">
              <a:spcBef>
                <a:spcPts val="0"/>
              </a:spcBef>
              <a:spcAft>
                <a:spcPts val="600"/>
              </a:spcAft>
            </a:pPr>
            <a:r>
              <a:rPr lang="en-US" sz="2200" dirty="0"/>
              <a:t>Avoid staring at the same thing</a:t>
            </a:r>
          </a:p>
          <a:p>
            <a:pPr lvl="1">
              <a:spcBef>
                <a:spcPts val="0"/>
              </a:spcBef>
              <a:spcAft>
                <a:spcPts val="600"/>
              </a:spcAft>
            </a:pPr>
            <a:r>
              <a:rPr lang="en-US" sz="2200" dirty="0"/>
              <a:t>Focus on peoples’ faces and what they are doing, make eye contact</a:t>
            </a:r>
          </a:p>
          <a:p>
            <a:pPr lvl="1">
              <a:spcBef>
                <a:spcPts val="0"/>
              </a:spcBef>
              <a:spcAft>
                <a:spcPts val="600"/>
              </a:spcAft>
            </a:pPr>
            <a:r>
              <a:rPr lang="en-US" sz="2200" dirty="0"/>
              <a:t>Give your eyes a break, focus momentarily on some distant object</a:t>
            </a:r>
          </a:p>
          <a:p>
            <a:pPr lvl="1">
              <a:spcBef>
                <a:spcPts val="0"/>
              </a:spcBef>
              <a:spcAft>
                <a:spcPts val="600"/>
              </a:spcAft>
            </a:pPr>
            <a:r>
              <a:rPr lang="en-US" sz="2200" dirty="0"/>
              <a:t>Never stop scanning when speaking with a patron</a:t>
            </a:r>
          </a:p>
          <a:p>
            <a:pPr lvl="1">
              <a:spcBef>
                <a:spcPts val="0"/>
              </a:spcBef>
              <a:spcAft>
                <a:spcPts val="600"/>
              </a:spcAft>
            </a:pPr>
            <a:r>
              <a:rPr lang="en-US" sz="2200" dirty="0"/>
              <a:t>At outdoor facilities, monitor changes in environmental conditions</a:t>
            </a:r>
          </a:p>
        </p:txBody>
      </p:sp>
      <p:pic>
        <p:nvPicPr>
          <p:cNvPr id="5" name="Picture 4" descr="Pool Attendant looking at a splash pad play structure">
            <a:extLst>
              <a:ext uri="{FF2B5EF4-FFF2-40B4-BE49-F238E27FC236}">
                <a16:creationId xmlns:a16="http://schemas.microsoft.com/office/drawing/2014/main" id="{2F596ED2-CCEE-C2E6-A756-5E602E3A95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36"/>
          <a:stretch/>
        </p:blipFill>
        <p:spPr>
          <a:xfrm>
            <a:off x="8857396" y="2457149"/>
            <a:ext cx="3001955" cy="3001955"/>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8206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DB744-B188-534F-8A1F-ED76B4BEE711}"/>
              </a:ext>
            </a:extLst>
          </p:cNvPr>
          <p:cNvSpPr>
            <a:spLocks noGrp="1"/>
          </p:cNvSpPr>
          <p:nvPr>
            <p:ph type="title"/>
          </p:nvPr>
        </p:nvSpPr>
        <p:spPr>
          <a:xfrm>
            <a:off x="466724" y="234740"/>
            <a:ext cx="10956235" cy="1189694"/>
          </a:xfrm>
        </p:spPr>
        <p:txBody>
          <a:bodyPr>
            <a:normAutofit/>
          </a:bodyPr>
          <a:lstStyle/>
          <a:p>
            <a:r>
              <a:rPr lang="en-US" dirty="0"/>
              <a:t>Surveillance: scanning and observation </a:t>
            </a:r>
            <a:endParaRPr lang="en-US" sz="3600" dirty="0"/>
          </a:p>
        </p:txBody>
      </p:sp>
      <p:sp>
        <p:nvSpPr>
          <p:cNvPr id="3" name="Content Placeholder 2">
            <a:extLst>
              <a:ext uri="{FF2B5EF4-FFF2-40B4-BE49-F238E27FC236}">
                <a16:creationId xmlns:a16="http://schemas.microsoft.com/office/drawing/2014/main" id="{82731DCB-14D6-7E49-93DB-1AB32AF35E3E}"/>
              </a:ext>
            </a:extLst>
          </p:cNvPr>
          <p:cNvSpPr>
            <a:spLocks noGrp="1"/>
          </p:cNvSpPr>
          <p:nvPr>
            <p:ph idx="1"/>
          </p:nvPr>
        </p:nvSpPr>
        <p:spPr>
          <a:xfrm>
            <a:off x="466724" y="1930399"/>
            <a:ext cx="8067676" cy="4246563"/>
          </a:xfrm>
        </p:spPr>
        <p:txBody>
          <a:bodyPr>
            <a:noAutofit/>
          </a:bodyPr>
          <a:lstStyle/>
          <a:p>
            <a:r>
              <a:rPr lang="en-US" dirty="0"/>
              <a:t>Effective scanning means Pool Attendants can see the entire area; they know what they are looking for and recognize it when seen</a:t>
            </a:r>
          </a:p>
          <a:p>
            <a:pPr>
              <a:spcBef>
                <a:spcPts val="2400"/>
              </a:spcBef>
            </a:pPr>
            <a:r>
              <a:rPr lang="en-US" dirty="0"/>
              <a:t>Scanning is affected by:</a:t>
            </a:r>
          </a:p>
          <a:p>
            <a:pPr lvl="1"/>
            <a:r>
              <a:rPr lang="en-US" sz="2200" dirty="0"/>
              <a:t>Number of patrons and their activities</a:t>
            </a:r>
          </a:p>
          <a:p>
            <a:pPr lvl="1"/>
            <a:r>
              <a:rPr lang="en-US" sz="2200" dirty="0"/>
              <a:t>Number of staff and their location</a:t>
            </a:r>
          </a:p>
          <a:p>
            <a:pPr lvl="1"/>
            <a:r>
              <a:rPr lang="en-US" sz="2200" dirty="0"/>
              <a:t>Facility design and layout</a:t>
            </a:r>
          </a:p>
          <a:p>
            <a:pPr lvl="1"/>
            <a:r>
              <a:rPr lang="en-US" sz="2200" dirty="0"/>
              <a:t>Supervision zone, shape and size</a:t>
            </a:r>
          </a:p>
          <a:p>
            <a:pPr lvl="1"/>
            <a:r>
              <a:rPr lang="en-US" sz="2200" dirty="0"/>
              <a:t>Lighting conditions</a:t>
            </a:r>
          </a:p>
          <a:p>
            <a:endParaRPr lang="en-US" dirty="0"/>
          </a:p>
        </p:txBody>
      </p:sp>
      <p:pic>
        <p:nvPicPr>
          <p:cNvPr id="6" name="Picture 5" descr="Pool attendant looking at water feature at a water park">
            <a:extLst>
              <a:ext uri="{FF2B5EF4-FFF2-40B4-BE49-F238E27FC236}">
                <a16:creationId xmlns:a16="http://schemas.microsoft.com/office/drawing/2014/main" id="{DA0CFFDF-AC30-E2D6-FBEF-B8D17F2013EE}"/>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1000"/>
                    </a14:imgEffect>
                  </a14:imgLayer>
                </a14:imgProps>
              </a:ext>
              <a:ext uri="{28A0092B-C50C-407E-A947-70E740481C1C}">
                <a14:useLocalDpi xmlns:a14="http://schemas.microsoft.com/office/drawing/2010/main"/>
              </a:ext>
            </a:extLst>
          </a:blip>
          <a:srcRect/>
          <a:stretch/>
        </p:blipFill>
        <p:spPr>
          <a:xfrm>
            <a:off x="6514814" y="3242046"/>
            <a:ext cx="4786960" cy="318007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4374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915EA-6BE1-90E6-43C6-82D38270F3BE}"/>
              </a:ext>
            </a:extLst>
          </p:cNvPr>
          <p:cNvSpPr>
            <a:spLocks noGrp="1"/>
          </p:cNvSpPr>
          <p:nvPr>
            <p:ph type="title"/>
          </p:nvPr>
        </p:nvSpPr>
        <p:spPr/>
        <p:txBody>
          <a:bodyPr>
            <a:normAutofit/>
          </a:bodyPr>
          <a:lstStyle/>
          <a:p>
            <a:r>
              <a:rPr lang="en-US" dirty="0"/>
              <a:t>Surveillance: scanning and observation</a:t>
            </a:r>
            <a:br>
              <a:rPr lang="en-US" dirty="0"/>
            </a:br>
            <a:r>
              <a:rPr lang="en-US" sz="3100" dirty="0"/>
              <a:t>R.I.D </a:t>
            </a:r>
          </a:p>
        </p:txBody>
      </p:sp>
      <p:sp>
        <p:nvSpPr>
          <p:cNvPr id="4" name="Content Placeholder 2">
            <a:extLst>
              <a:ext uri="{FF2B5EF4-FFF2-40B4-BE49-F238E27FC236}">
                <a16:creationId xmlns:a16="http://schemas.microsoft.com/office/drawing/2014/main" id="{536D4127-BCD1-48D7-978F-6B0A47AFD2CC}"/>
              </a:ext>
            </a:extLst>
          </p:cNvPr>
          <p:cNvSpPr>
            <a:spLocks noGrp="1"/>
          </p:cNvSpPr>
          <p:nvPr>
            <p:ph idx="1"/>
          </p:nvPr>
        </p:nvSpPr>
        <p:spPr>
          <a:xfrm>
            <a:off x="395287" y="1854199"/>
            <a:ext cx="5961446" cy="4796220"/>
          </a:xfrm>
        </p:spPr>
        <p:txBody>
          <a:bodyPr>
            <a:noAutofit/>
          </a:bodyPr>
          <a:lstStyle/>
          <a:p>
            <a:pPr marL="0" indent="0">
              <a:spcBef>
                <a:spcPts val="0"/>
              </a:spcBef>
              <a:spcAft>
                <a:spcPts val="600"/>
              </a:spcAft>
              <a:buNone/>
            </a:pPr>
            <a:r>
              <a:rPr lang="en-US" b="1" dirty="0"/>
              <a:t>R.I.D. factor:</a:t>
            </a:r>
            <a:r>
              <a:rPr lang="en-US" dirty="0"/>
              <a:t> drownings in supervised areas are typically a result of one or a combination of:</a:t>
            </a:r>
          </a:p>
          <a:p>
            <a:pPr lvl="1">
              <a:spcBef>
                <a:spcPts val="0"/>
              </a:spcBef>
            </a:pPr>
            <a:r>
              <a:rPr lang="en-US" dirty="0"/>
              <a:t>A failure to </a:t>
            </a:r>
            <a:r>
              <a:rPr lang="en-US" b="1" dirty="0"/>
              <a:t>Recognize</a:t>
            </a:r>
            <a:r>
              <a:rPr lang="en-US" dirty="0"/>
              <a:t> the signs of distress</a:t>
            </a:r>
          </a:p>
          <a:p>
            <a:pPr lvl="2">
              <a:spcBef>
                <a:spcPts val="0"/>
              </a:spcBef>
              <a:spcAft>
                <a:spcPts val="1200"/>
              </a:spcAft>
              <a:buFont typeface="Courier New" panose="02070309020205020404" pitchFamily="49" charset="0"/>
              <a:buChar char="o"/>
            </a:pPr>
            <a:r>
              <a:rPr lang="en-US" dirty="0"/>
              <a:t>Know and scan for the signs of a drowning victim</a:t>
            </a:r>
          </a:p>
          <a:p>
            <a:pPr lvl="1">
              <a:spcBef>
                <a:spcPts val="0"/>
              </a:spcBef>
            </a:pPr>
            <a:r>
              <a:rPr lang="en-US" b="1" dirty="0"/>
              <a:t>Intrusion</a:t>
            </a:r>
            <a:r>
              <a:rPr lang="en-US" dirty="0"/>
              <a:t> of non-Pool Attendant / Lifeguard duties</a:t>
            </a:r>
          </a:p>
          <a:p>
            <a:pPr lvl="2">
              <a:spcBef>
                <a:spcPts val="0"/>
              </a:spcBef>
              <a:spcAft>
                <a:spcPts val="1200"/>
              </a:spcAft>
              <a:buFont typeface="Courier New" panose="02070309020205020404" pitchFamily="49" charset="0"/>
              <a:buChar char="o"/>
            </a:pPr>
            <a:r>
              <a:rPr lang="en-US" dirty="0"/>
              <a:t>Performing clean-up, paperwork or other duties, which intrude from active Pool Attendant / Lifeguarding duties</a:t>
            </a:r>
          </a:p>
          <a:p>
            <a:pPr lvl="1">
              <a:spcBef>
                <a:spcPts val="0"/>
              </a:spcBef>
            </a:pPr>
            <a:r>
              <a:rPr lang="en-US" b="1" dirty="0"/>
              <a:t>Distraction</a:t>
            </a:r>
            <a:r>
              <a:rPr lang="en-US" dirty="0"/>
              <a:t> from surveillance duties</a:t>
            </a:r>
          </a:p>
          <a:p>
            <a:pPr lvl="2">
              <a:spcBef>
                <a:spcPts val="0"/>
              </a:spcBef>
              <a:spcAft>
                <a:spcPts val="1200"/>
              </a:spcAft>
              <a:buFont typeface="Courier New" panose="02070309020205020404" pitchFamily="49" charset="0"/>
              <a:buChar char="o"/>
            </a:pPr>
            <a:r>
              <a:rPr lang="en-US" dirty="0"/>
              <a:t>Talking at length with patrons, “buddy lifeguarding,” (e.g., chatting with other staff)</a:t>
            </a:r>
          </a:p>
        </p:txBody>
      </p:sp>
      <p:pic>
        <p:nvPicPr>
          <p:cNvPr id="5" name="Picture 4" descr="Child being sprayed in water park">
            <a:extLst>
              <a:ext uri="{FF2B5EF4-FFF2-40B4-BE49-F238E27FC236}">
                <a16:creationId xmlns:a16="http://schemas.microsoft.com/office/drawing/2014/main" id="{9DC5A78F-73AD-9253-4216-DBC5295C5E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9041" t="8152" r="18652" b="14770"/>
          <a:stretch/>
        </p:blipFill>
        <p:spPr>
          <a:xfrm>
            <a:off x="8731169" y="1891563"/>
            <a:ext cx="2917119" cy="2029831"/>
          </a:xfrm>
          <a:prstGeom prst="snip2DiagRect">
            <a:avLst>
              <a:gd name="adj1" fmla="val 27137"/>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descr="Two lifeguards by water slide">
            <a:extLst>
              <a:ext uri="{FF2B5EF4-FFF2-40B4-BE49-F238E27FC236}">
                <a16:creationId xmlns:a16="http://schemas.microsoft.com/office/drawing/2014/main" id="{56DA73EF-708B-079A-1BD2-87CBADB5A7AD}"/>
              </a:ext>
            </a:extLst>
          </p:cNvPr>
          <p:cNvPicPr>
            <a:picLocks noChangeAspect="1"/>
          </p:cNvPicPr>
          <p:nvPr/>
        </p:nvPicPr>
        <p:blipFill>
          <a:blip r:embed="rId4" cstate="screen">
            <a:extLst>
              <a:ext uri="{28A0092B-C50C-407E-A947-70E740481C1C}">
                <a14:useLocalDpi xmlns:a14="http://schemas.microsoft.com/office/drawing/2010/main"/>
              </a:ext>
            </a:extLst>
          </a:blip>
          <a:srcRect t="132" b="132"/>
          <a:stretch/>
        </p:blipFill>
        <p:spPr>
          <a:xfrm>
            <a:off x="8605512" y="4415682"/>
            <a:ext cx="3150243" cy="2094613"/>
          </a:xfrm>
          <a:prstGeom prst="snip2DiagRect">
            <a:avLst>
              <a:gd name="adj1" fmla="val 0"/>
              <a:gd name="adj2" fmla="val 2929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descr="Child pointing">
            <a:extLst>
              <a:ext uri="{FF2B5EF4-FFF2-40B4-BE49-F238E27FC236}">
                <a16:creationId xmlns:a16="http://schemas.microsoft.com/office/drawing/2014/main" id="{FEE89474-BDB1-88D4-0E60-A76DA46D589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6434" t="2772" r="15418" b="-2772"/>
          <a:stretch/>
        </p:blipFill>
        <p:spPr>
          <a:xfrm>
            <a:off x="6752291" y="3263073"/>
            <a:ext cx="3032785" cy="2094613"/>
          </a:xfrm>
          <a:prstGeom prst="snip2DiagRect">
            <a:avLst>
              <a:gd name="adj1" fmla="val 26824"/>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3430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C9EA-69B8-6F94-0690-4C010A64C773}"/>
              </a:ext>
            </a:extLst>
          </p:cNvPr>
          <p:cNvSpPr>
            <a:spLocks noGrp="1"/>
          </p:cNvSpPr>
          <p:nvPr>
            <p:ph type="title"/>
          </p:nvPr>
        </p:nvSpPr>
        <p:spPr/>
        <p:txBody>
          <a:bodyPr>
            <a:normAutofit/>
          </a:bodyPr>
          <a:lstStyle/>
          <a:p>
            <a:r>
              <a:rPr lang="en-US" dirty="0"/>
              <a:t>Surveillance: scanning and observation</a:t>
            </a:r>
            <a:br>
              <a:rPr lang="en-US" dirty="0"/>
            </a:br>
            <a:r>
              <a:rPr lang="en-US" sz="3100" dirty="0"/>
              <a:t>How to scan</a:t>
            </a:r>
          </a:p>
        </p:txBody>
      </p:sp>
      <p:sp>
        <p:nvSpPr>
          <p:cNvPr id="4" name="Content Placeholder 2">
            <a:extLst>
              <a:ext uri="{FF2B5EF4-FFF2-40B4-BE49-F238E27FC236}">
                <a16:creationId xmlns:a16="http://schemas.microsoft.com/office/drawing/2014/main" id="{A1DA5BB5-680F-1D3F-4242-2A6D6365888F}"/>
              </a:ext>
            </a:extLst>
          </p:cNvPr>
          <p:cNvSpPr>
            <a:spLocks noGrp="1"/>
          </p:cNvSpPr>
          <p:nvPr>
            <p:ph idx="1"/>
          </p:nvPr>
        </p:nvSpPr>
        <p:spPr>
          <a:xfrm>
            <a:off x="385763" y="1798003"/>
            <a:ext cx="7615237" cy="4852416"/>
          </a:xfrm>
        </p:spPr>
        <p:txBody>
          <a:bodyPr>
            <a:noAutofit/>
          </a:bodyPr>
          <a:lstStyle/>
          <a:p>
            <a:pPr marL="457200" indent="-457200">
              <a:spcBef>
                <a:spcPts val="0"/>
              </a:spcBef>
              <a:spcAft>
                <a:spcPts val="600"/>
              </a:spcAft>
              <a:buFont typeface="+mj-lt"/>
              <a:buAutoNum type="arabicParenR"/>
            </a:pPr>
            <a:r>
              <a:rPr lang="en-US" sz="2200" dirty="0"/>
              <a:t>Continuously sweep your eyes over you zone, moving your head to the right and left, looking behind you, in front and below.</a:t>
            </a:r>
          </a:p>
          <a:p>
            <a:pPr marL="457200" indent="-457200">
              <a:spcBef>
                <a:spcPts val="0"/>
              </a:spcBef>
              <a:spcAft>
                <a:spcPts val="600"/>
              </a:spcAft>
              <a:buFont typeface="+mj-lt"/>
              <a:buAutoNum type="arabicParenR"/>
            </a:pPr>
            <a:r>
              <a:rPr lang="en-US" sz="2200" dirty="0"/>
              <a:t>The pool bottom is a priority, respond immediately to any unusual shadows, smudges or dark object below the surface.</a:t>
            </a:r>
          </a:p>
          <a:p>
            <a:pPr marL="457200" indent="-457200">
              <a:spcBef>
                <a:spcPts val="0"/>
              </a:spcBef>
              <a:spcAft>
                <a:spcPts val="600"/>
              </a:spcAft>
              <a:buFont typeface="+mj-lt"/>
              <a:buAutoNum type="arabicParenR"/>
            </a:pPr>
            <a:r>
              <a:rPr lang="en-US" sz="2200" dirty="0"/>
              <a:t>Attend to “hot spots” like amusement devices, bottom of waterslides, spray nozzles, etc. Include adjacent staff when scanning.</a:t>
            </a:r>
          </a:p>
          <a:p>
            <a:pPr marL="457200" indent="-457200">
              <a:spcBef>
                <a:spcPts val="0"/>
              </a:spcBef>
              <a:spcAft>
                <a:spcPts val="600"/>
              </a:spcAft>
              <a:buFont typeface="+mj-lt"/>
              <a:buAutoNum type="arabicParenR"/>
            </a:pPr>
            <a:r>
              <a:rPr lang="en-US" sz="2200" dirty="0"/>
              <a:t>Focus on people and what they are doing. Make eye contact whenever possible. Watch facial expression.</a:t>
            </a:r>
          </a:p>
          <a:p>
            <a:pPr marL="457200" indent="-457200">
              <a:spcBef>
                <a:spcPts val="0"/>
              </a:spcBef>
              <a:spcAft>
                <a:spcPts val="600"/>
              </a:spcAft>
              <a:buFont typeface="+mj-lt"/>
              <a:buAutoNum type="arabicParenR"/>
            </a:pPr>
            <a:r>
              <a:rPr lang="en-US" sz="2200" dirty="0"/>
              <a:t>Look and listen for unusual behavior.</a:t>
            </a:r>
          </a:p>
          <a:p>
            <a:pPr marL="457200" indent="-457200">
              <a:spcBef>
                <a:spcPts val="0"/>
              </a:spcBef>
              <a:spcAft>
                <a:spcPts val="600"/>
              </a:spcAft>
              <a:buFont typeface="+mj-lt"/>
              <a:buAutoNum type="arabicParenR"/>
            </a:pPr>
            <a:r>
              <a:rPr lang="en-US" sz="2200" dirty="0"/>
              <a:t>Never stop scanning when speaking with a patron. Signal for back up if needed.</a:t>
            </a:r>
          </a:p>
        </p:txBody>
      </p:sp>
      <p:pic>
        <p:nvPicPr>
          <p:cNvPr id="5" name="Picture 4" descr="Person partially obscured beneath large pool floatie">
            <a:extLst>
              <a:ext uri="{FF2B5EF4-FFF2-40B4-BE49-F238E27FC236}">
                <a16:creationId xmlns:a16="http://schemas.microsoft.com/office/drawing/2014/main" id="{0528435C-9AFB-20CD-3B2E-5A8E09C3A3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85909" y="2622966"/>
            <a:ext cx="3424075" cy="320248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6280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DDA2-5A64-7EE3-5BD5-3F3A8EBFCABA}"/>
              </a:ext>
            </a:extLst>
          </p:cNvPr>
          <p:cNvSpPr>
            <a:spLocks noGrp="1"/>
          </p:cNvSpPr>
          <p:nvPr>
            <p:ph type="title"/>
          </p:nvPr>
        </p:nvSpPr>
        <p:spPr/>
        <p:txBody>
          <a:bodyPr>
            <a:normAutofit/>
          </a:bodyPr>
          <a:lstStyle/>
          <a:p>
            <a:r>
              <a:rPr lang="en-US" dirty="0"/>
              <a:t>Surveillance: scanning and observation</a:t>
            </a:r>
            <a:br>
              <a:rPr lang="en-US" dirty="0"/>
            </a:br>
            <a:r>
              <a:rPr lang="en-US" sz="3100" dirty="0"/>
              <a:t>Common techniques for scanning</a:t>
            </a:r>
          </a:p>
        </p:txBody>
      </p:sp>
      <p:sp>
        <p:nvSpPr>
          <p:cNvPr id="4" name="Content Placeholder 2">
            <a:extLst>
              <a:ext uri="{FF2B5EF4-FFF2-40B4-BE49-F238E27FC236}">
                <a16:creationId xmlns:a16="http://schemas.microsoft.com/office/drawing/2014/main" id="{95F6DAE3-8941-C3B2-0F6A-A9F12760265D}"/>
              </a:ext>
            </a:extLst>
          </p:cNvPr>
          <p:cNvSpPr>
            <a:spLocks noGrp="1"/>
          </p:cNvSpPr>
          <p:nvPr>
            <p:ph idx="1"/>
          </p:nvPr>
        </p:nvSpPr>
        <p:spPr>
          <a:xfrm>
            <a:off x="385763" y="1737070"/>
            <a:ext cx="7073349" cy="4489644"/>
          </a:xfrm>
        </p:spPr>
        <p:txBody>
          <a:bodyPr>
            <a:noAutofit/>
          </a:bodyPr>
          <a:lstStyle/>
          <a:p>
            <a:pPr>
              <a:spcBef>
                <a:spcPts val="0"/>
              </a:spcBef>
              <a:spcAft>
                <a:spcPts val="1200"/>
              </a:spcAft>
            </a:pPr>
            <a:r>
              <a:rPr lang="en-US" sz="2200" b="1" dirty="0"/>
              <a:t>Head counting</a:t>
            </a:r>
            <a:r>
              <a:rPr lang="en-US" sz="2200" dirty="0"/>
              <a:t>: know the number of patrons and if the number changes, find out why</a:t>
            </a:r>
          </a:p>
          <a:p>
            <a:pPr>
              <a:spcBef>
                <a:spcPts val="0"/>
              </a:spcBef>
              <a:spcAft>
                <a:spcPts val="1200"/>
              </a:spcAft>
            </a:pPr>
            <a:r>
              <a:rPr lang="en-US" sz="2200" b="1" dirty="0"/>
              <a:t>Grouping</a:t>
            </a:r>
            <a:r>
              <a:rPr lang="en-US" sz="2200" dirty="0"/>
              <a:t>: sort patrons by age, sex, risk potential, etc., and monitor changes</a:t>
            </a:r>
          </a:p>
          <a:p>
            <a:pPr>
              <a:spcBef>
                <a:spcPts val="0"/>
              </a:spcBef>
              <a:spcAft>
                <a:spcPts val="1200"/>
              </a:spcAft>
            </a:pPr>
            <a:r>
              <a:rPr lang="en-US" sz="2200" b="1" dirty="0"/>
              <a:t>Mental filing</a:t>
            </a:r>
            <a:r>
              <a:rPr lang="en-US" sz="2200" dirty="0"/>
              <a:t>: build patron profiles based on swimming ability, skill, activity, and track changes</a:t>
            </a:r>
          </a:p>
          <a:p>
            <a:pPr>
              <a:spcBef>
                <a:spcPts val="0"/>
              </a:spcBef>
              <a:spcAft>
                <a:spcPts val="1200"/>
              </a:spcAft>
            </a:pPr>
            <a:r>
              <a:rPr lang="en-US" sz="2200" b="1" dirty="0"/>
              <a:t>Profile matching</a:t>
            </a:r>
            <a:r>
              <a:rPr lang="en-US" sz="2200" dirty="0"/>
              <a:t>: measure what you see against the profiles of potential trouble or victim types</a:t>
            </a:r>
          </a:p>
          <a:p>
            <a:pPr>
              <a:spcBef>
                <a:spcPts val="0"/>
              </a:spcBef>
              <a:spcAft>
                <a:spcPts val="1200"/>
              </a:spcAft>
            </a:pPr>
            <a:r>
              <a:rPr lang="en-US" sz="2200" b="1" dirty="0"/>
              <a:t>Tracking</a:t>
            </a:r>
            <a:r>
              <a:rPr lang="en-US" sz="2200" dirty="0"/>
              <a:t>: track the progress of individuals, who submerge and those who fit the high-risk profile</a:t>
            </a:r>
          </a:p>
          <a:p>
            <a:pPr>
              <a:spcBef>
                <a:spcPts val="0"/>
              </a:spcBef>
              <a:spcAft>
                <a:spcPts val="1200"/>
              </a:spcAft>
            </a:pPr>
            <a:r>
              <a:rPr lang="en-US" sz="2200" b="1" dirty="0"/>
              <a:t>Scanning patterns</a:t>
            </a:r>
            <a:r>
              <a:rPr lang="en-US" sz="2200" dirty="0"/>
              <a:t>: Starburst / Arching / Zig-Zag</a:t>
            </a:r>
          </a:p>
        </p:txBody>
      </p:sp>
      <p:pic>
        <p:nvPicPr>
          <p:cNvPr id="5" name="Picture 4" descr="Pool Attendant standing by pool">
            <a:extLst>
              <a:ext uri="{FF2B5EF4-FFF2-40B4-BE49-F238E27FC236}">
                <a16:creationId xmlns:a16="http://schemas.microsoft.com/office/drawing/2014/main" id="{1043DDDF-2B57-4131-A390-737405212A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09438" y="2395959"/>
            <a:ext cx="2691550" cy="358815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descr="Child climbing stairs for water slide">
            <a:extLst>
              <a:ext uri="{FF2B5EF4-FFF2-40B4-BE49-F238E27FC236}">
                <a16:creationId xmlns:a16="http://schemas.microsoft.com/office/drawing/2014/main" id="{7853E679-0589-CCAF-F331-F05D84B44BAE}"/>
              </a:ext>
            </a:extLst>
          </p:cNvPr>
          <p:cNvPicPr>
            <a:picLocks noChangeAspect="1"/>
          </p:cNvPicPr>
          <p:nvPr/>
        </p:nvPicPr>
        <p:blipFill>
          <a:blip r:embed="rId4" cstate="screen">
            <a:extLst>
              <a:ext uri="{28A0092B-C50C-407E-A947-70E740481C1C}">
                <a14:useLocalDpi xmlns:a14="http://schemas.microsoft.com/office/drawing/2010/main"/>
              </a:ext>
            </a:extLst>
          </a:blip>
          <a:srcRect t="1657" b="1657"/>
          <a:stretch/>
        </p:blipFill>
        <p:spPr>
          <a:xfrm>
            <a:off x="7597122" y="1893524"/>
            <a:ext cx="1888109" cy="2740152"/>
          </a:xfrm>
          <a:prstGeom prst="snip2DiagRect">
            <a:avLst>
              <a:gd name="adj1" fmla="val 37001"/>
              <a:gd name="adj2" fmla="val 9626"/>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descr="Child swimming in pool">
            <a:extLst>
              <a:ext uri="{FF2B5EF4-FFF2-40B4-BE49-F238E27FC236}">
                <a16:creationId xmlns:a16="http://schemas.microsoft.com/office/drawing/2014/main" id="{1C6368B9-AE26-47AC-B46F-17C473F798B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8306" t="5019" r="7523" b="15801"/>
          <a:stretch/>
        </p:blipFill>
        <p:spPr>
          <a:xfrm>
            <a:off x="8215861" y="4984919"/>
            <a:ext cx="2339352" cy="1665500"/>
          </a:xfrm>
          <a:prstGeom prst="snip2DiagRect">
            <a:avLst>
              <a:gd name="adj1" fmla="val 37001"/>
              <a:gd name="adj2" fmla="val 9626"/>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0821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15538-92B7-D47A-6014-99F151236278}"/>
              </a:ext>
            </a:extLst>
          </p:cNvPr>
          <p:cNvSpPr>
            <a:spLocks noGrp="1"/>
          </p:cNvSpPr>
          <p:nvPr>
            <p:ph type="title"/>
          </p:nvPr>
        </p:nvSpPr>
        <p:spPr/>
        <p:txBody>
          <a:bodyPr>
            <a:normAutofit/>
          </a:bodyPr>
          <a:lstStyle/>
          <a:p>
            <a:r>
              <a:rPr lang="en-US" dirty="0"/>
              <a:t>Surveillance: scanning and observation</a:t>
            </a:r>
            <a:br>
              <a:rPr lang="en-US" dirty="0"/>
            </a:br>
            <a:r>
              <a:rPr lang="en-US" sz="3100" dirty="0"/>
              <a:t>Scanning patterns</a:t>
            </a:r>
          </a:p>
        </p:txBody>
      </p:sp>
      <p:pic>
        <p:nvPicPr>
          <p:cNvPr id="6" name="Picture 5" descr="Arching scanning pattern">
            <a:extLst>
              <a:ext uri="{FF2B5EF4-FFF2-40B4-BE49-F238E27FC236}">
                <a16:creationId xmlns:a16="http://schemas.microsoft.com/office/drawing/2014/main" id="{6B219FC7-46CF-6C3A-34D0-4216034453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24" y="4426481"/>
            <a:ext cx="2181339" cy="2361603"/>
          </a:xfrm>
          <a:prstGeom prst="rect">
            <a:avLst/>
          </a:prstGeom>
        </p:spPr>
      </p:pic>
      <p:pic>
        <p:nvPicPr>
          <p:cNvPr id="7" name="Picture 6" descr="Starburst scanning pattern">
            <a:extLst>
              <a:ext uri="{FF2B5EF4-FFF2-40B4-BE49-F238E27FC236}">
                <a16:creationId xmlns:a16="http://schemas.microsoft.com/office/drawing/2014/main" id="{D7986D94-BD55-6CAC-EE9D-2894332C335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300" y="1828723"/>
            <a:ext cx="2181339" cy="2361603"/>
          </a:xfrm>
          <a:prstGeom prst="rect">
            <a:avLst/>
          </a:prstGeom>
        </p:spPr>
      </p:pic>
      <p:pic>
        <p:nvPicPr>
          <p:cNvPr id="4" name="Picture 3" descr="Zig-Zag scanning pattern">
            <a:extLst>
              <a:ext uri="{FF2B5EF4-FFF2-40B4-BE49-F238E27FC236}">
                <a16:creationId xmlns:a16="http://schemas.microsoft.com/office/drawing/2014/main" id="{87780144-1A98-3E20-C39B-62E34A4CAB0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77721" y="3019350"/>
            <a:ext cx="2341265" cy="2341952"/>
          </a:xfrm>
          <a:prstGeom prst="rect">
            <a:avLst/>
          </a:prstGeom>
        </p:spPr>
      </p:pic>
      <p:pic>
        <p:nvPicPr>
          <p:cNvPr id="5" name="Picture 4" descr="Play structure in pool">
            <a:extLst>
              <a:ext uri="{FF2B5EF4-FFF2-40B4-BE49-F238E27FC236}">
                <a16:creationId xmlns:a16="http://schemas.microsoft.com/office/drawing/2014/main" id="{A08AD022-8A7A-E8C3-529D-819818472820}"/>
              </a:ext>
            </a:extLst>
          </p:cNvPr>
          <p:cNvPicPr>
            <a:picLocks noChangeAspect="1"/>
          </p:cNvPicPr>
          <p:nvPr/>
        </p:nvPicPr>
        <p:blipFill>
          <a:blip r:embed="rId6" cstate="screen">
            <a:extLst>
              <a:ext uri="{28A0092B-C50C-407E-A947-70E740481C1C}">
                <a14:useLocalDpi xmlns:a14="http://schemas.microsoft.com/office/drawing/2010/main"/>
              </a:ext>
            </a:extLst>
          </a:blip>
          <a:srcRect t="1243" b="1243"/>
          <a:stretch/>
        </p:blipFill>
        <p:spPr>
          <a:xfrm flipH="1">
            <a:off x="4161420" y="1648196"/>
            <a:ext cx="8030580" cy="5222515"/>
          </a:xfrm>
          <a:prstGeom prst="snip1Rect">
            <a:avLst>
              <a:gd name="adj" fmla="val 0"/>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contourClr>
              <a:srgbClr val="FFFFFF"/>
            </a:contourClr>
          </a:sp3d>
        </p:spPr>
      </p:pic>
    </p:spTree>
    <p:extLst>
      <p:ext uri="{BB962C8B-B14F-4D97-AF65-F5344CB8AC3E}">
        <p14:creationId xmlns:p14="http://schemas.microsoft.com/office/powerpoint/2010/main" val="311065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C2A4-1562-6E47-B6F7-3B1F59B72A18}"/>
              </a:ext>
            </a:extLst>
          </p:cNvPr>
          <p:cNvSpPr>
            <a:spLocks noGrp="1"/>
          </p:cNvSpPr>
          <p:nvPr>
            <p:ph type="title"/>
          </p:nvPr>
        </p:nvSpPr>
        <p:spPr/>
        <p:txBody>
          <a:bodyPr>
            <a:normAutofit fontScale="90000"/>
          </a:bodyPr>
          <a:lstStyle/>
          <a:p>
            <a:r>
              <a:rPr lang="en-US" dirty="0"/>
              <a:t>Surveillance: prevention and intervention</a:t>
            </a:r>
            <a:br>
              <a:rPr lang="en-US" dirty="0"/>
            </a:br>
            <a:r>
              <a:rPr lang="en-US" sz="4900" dirty="0">
                <a:solidFill>
                  <a:srgbClr val="E9A500"/>
                </a:solidFill>
              </a:rPr>
              <a:t>Test item</a:t>
            </a:r>
          </a:p>
        </p:txBody>
      </p:sp>
      <p:sp>
        <p:nvSpPr>
          <p:cNvPr id="3" name="Content Placeholder 2">
            <a:extLst>
              <a:ext uri="{FF2B5EF4-FFF2-40B4-BE49-F238E27FC236}">
                <a16:creationId xmlns:a16="http://schemas.microsoft.com/office/drawing/2014/main" id="{408971B0-AC6E-B246-828F-FE6A35F2809E}"/>
              </a:ext>
            </a:extLst>
          </p:cNvPr>
          <p:cNvSpPr>
            <a:spLocks noGrp="1"/>
          </p:cNvSpPr>
          <p:nvPr>
            <p:ph idx="1"/>
          </p:nvPr>
        </p:nvSpPr>
        <p:spPr>
          <a:xfrm>
            <a:off x="385762" y="2368628"/>
            <a:ext cx="8716895" cy="3885314"/>
          </a:xfrm>
        </p:spPr>
        <p:txBody>
          <a:bodyPr>
            <a:noAutofit/>
          </a:bodyPr>
          <a:lstStyle/>
          <a:p>
            <a:pPr marL="0" indent="0">
              <a:buNone/>
            </a:pPr>
            <a:r>
              <a:rPr lang="en-CA" b="1" dirty="0"/>
              <a:t>Let’s learn about: Demonstrating an ability to recognize situations in which early intervention may prevent a rescue emergency </a:t>
            </a:r>
          </a:p>
          <a:p>
            <a:pPr lvl="0"/>
            <a:r>
              <a:rPr lang="en-CA" sz="2400" dirty="0"/>
              <a:t>Quick, accurate recognition of high-risk behaviours and activities </a:t>
            </a:r>
          </a:p>
          <a:p>
            <a:pPr lvl="0"/>
            <a:r>
              <a:rPr lang="en-CA" sz="2400" dirty="0"/>
              <a:t>Appropriate intervention and education </a:t>
            </a:r>
          </a:p>
          <a:p>
            <a:endParaRPr lang="en-CA" dirty="0"/>
          </a:p>
          <a:p>
            <a:endParaRPr lang="en-US" sz="2400" dirty="0"/>
          </a:p>
        </p:txBody>
      </p:sp>
      <p:sp>
        <p:nvSpPr>
          <p:cNvPr id="8" name="Oval 7">
            <a:extLst>
              <a:ext uri="{FF2B5EF4-FFF2-40B4-BE49-F238E27FC236}">
                <a16:creationId xmlns:a16="http://schemas.microsoft.com/office/drawing/2014/main" id="{4AF18C5D-949E-6961-A7ED-66067E083EAB}"/>
              </a:ext>
              <a:ext uri="{C183D7F6-B498-43B3-948B-1728B52AA6E4}">
                <adec:decorative xmlns:adec="http://schemas.microsoft.com/office/drawing/2017/decorative" val="1"/>
              </a:ext>
            </a:extLst>
          </p:cNvPr>
          <p:cNvSpPr/>
          <p:nvPr/>
        </p:nvSpPr>
        <p:spPr>
          <a:xfrm>
            <a:off x="9693578" y="4485553"/>
            <a:ext cx="3231775" cy="3194032"/>
          </a:xfrm>
          <a:prstGeom prst="ellipse">
            <a:avLst/>
          </a:prstGeom>
          <a:solidFill>
            <a:schemeClr val="bg1"/>
          </a:solidFill>
          <a:ln>
            <a:noFill/>
          </a:ln>
          <a:effectLst>
            <a:outerShdw blurRad="2032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Nunito" panose="00000500000000000000" pitchFamily="2" charset="0"/>
            </a:endParaRPr>
          </a:p>
        </p:txBody>
      </p:sp>
      <p:pic>
        <p:nvPicPr>
          <p:cNvPr id="9" name="Picture 8">
            <a:extLst>
              <a:ext uri="{FF2B5EF4-FFF2-40B4-BE49-F238E27FC236}">
                <a16:creationId xmlns:a16="http://schemas.microsoft.com/office/drawing/2014/main" id="{E16B2571-2799-445C-CD1B-D7FCC25BA60B}"/>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29034" y="4593807"/>
            <a:ext cx="2369942" cy="2264193"/>
          </a:xfrm>
          <a:custGeom>
            <a:avLst/>
            <a:gdLst>
              <a:gd name="connsiteX0" fmla="*/ 3536064 w 5676900"/>
              <a:gd name="connsiteY0" fmla="*/ 0 h 5423591"/>
              <a:gd name="connsiteX1" fmla="*/ 5513111 w 5676900"/>
              <a:gd name="connsiteY1" fmla="*/ 603904 h 5423591"/>
              <a:gd name="connsiteX2" fmla="*/ 5676900 w 5676900"/>
              <a:gd name="connsiteY2" fmla="*/ 726384 h 5423591"/>
              <a:gd name="connsiteX3" fmla="*/ 5676900 w 5676900"/>
              <a:gd name="connsiteY3" fmla="*/ 5423591 h 5423591"/>
              <a:gd name="connsiteX4" fmla="*/ 549520 w 5676900"/>
              <a:gd name="connsiteY4" fmla="*/ 5423591 h 5423591"/>
              <a:gd name="connsiteX5" fmla="*/ 426784 w 5676900"/>
              <a:gd name="connsiteY5" fmla="*/ 5221562 h 5423591"/>
              <a:gd name="connsiteX6" fmla="*/ 0 w 5676900"/>
              <a:gd name="connsiteY6" fmla="*/ 3536064 h 5423591"/>
              <a:gd name="connsiteX7" fmla="*/ 3536064 w 5676900"/>
              <a:gd name="connsiteY7" fmla="*/ 0 h 542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6900" h="5423591">
                <a:moveTo>
                  <a:pt x="3536064" y="0"/>
                </a:moveTo>
                <a:cubicBezTo>
                  <a:pt x="4268407" y="0"/>
                  <a:pt x="4948751" y="222631"/>
                  <a:pt x="5513111" y="603904"/>
                </a:cubicBezTo>
                <a:lnTo>
                  <a:pt x="5676900" y="726384"/>
                </a:lnTo>
                <a:lnTo>
                  <a:pt x="5676900" y="5423591"/>
                </a:lnTo>
                <a:lnTo>
                  <a:pt x="549520" y="5423591"/>
                </a:lnTo>
                <a:lnTo>
                  <a:pt x="426784" y="5221562"/>
                </a:lnTo>
                <a:cubicBezTo>
                  <a:pt x="154605" y="4720526"/>
                  <a:pt x="0" y="4146350"/>
                  <a:pt x="0" y="3536064"/>
                </a:cubicBezTo>
                <a:cubicBezTo>
                  <a:pt x="0" y="1583150"/>
                  <a:pt x="1583150" y="0"/>
                  <a:pt x="3536064" y="0"/>
                </a:cubicBezTo>
                <a:close/>
              </a:path>
            </a:pathLst>
          </a:custGeom>
        </p:spPr>
      </p:pic>
    </p:spTree>
    <p:extLst>
      <p:ext uri="{BB962C8B-B14F-4D97-AF65-F5344CB8AC3E}">
        <p14:creationId xmlns:p14="http://schemas.microsoft.com/office/powerpoint/2010/main" val="71749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35DDA-8674-1CD0-D993-A310ED70C638}"/>
              </a:ext>
            </a:extLst>
          </p:cNvPr>
          <p:cNvSpPr>
            <a:spLocks noGrp="1"/>
          </p:cNvSpPr>
          <p:nvPr>
            <p:ph type="title"/>
          </p:nvPr>
        </p:nvSpPr>
        <p:spPr/>
        <p:txBody>
          <a:bodyPr/>
          <a:lstStyle/>
          <a:p>
            <a:r>
              <a:rPr lang="en-US" dirty="0"/>
              <a:t>Surveillance: intervention</a:t>
            </a:r>
          </a:p>
        </p:txBody>
      </p:sp>
      <p:sp>
        <p:nvSpPr>
          <p:cNvPr id="5" name="Rectangle 4">
            <a:extLst>
              <a:ext uri="{FF2B5EF4-FFF2-40B4-BE49-F238E27FC236}">
                <a16:creationId xmlns:a16="http://schemas.microsoft.com/office/drawing/2014/main" id="{3CA4823F-763D-07C1-65F4-BC56089A8D45}"/>
              </a:ext>
            </a:extLst>
          </p:cNvPr>
          <p:cNvSpPr/>
          <p:nvPr/>
        </p:nvSpPr>
        <p:spPr>
          <a:xfrm>
            <a:off x="385763" y="1897720"/>
            <a:ext cx="6370637" cy="4293483"/>
          </a:xfrm>
          <a:prstGeom prst="rect">
            <a:avLst/>
          </a:prstGeom>
        </p:spPr>
        <p:txBody>
          <a:bodyPr wrap="square">
            <a:spAutoFit/>
          </a:bodyPr>
          <a:lstStyle/>
          <a:p>
            <a:pPr>
              <a:spcAft>
                <a:spcPts val="600"/>
              </a:spcAft>
            </a:pPr>
            <a:r>
              <a:rPr lang="en-US" sz="2800" dirty="0"/>
              <a:t>Pool Attendants should recognize and intervene before an incident occurs. Look for trouble such as:</a:t>
            </a:r>
          </a:p>
          <a:p>
            <a:pPr marL="342900" indent="-342900">
              <a:spcAft>
                <a:spcPts val="600"/>
              </a:spcAft>
              <a:buFont typeface="Arial" panose="020B0604020202020204" pitchFamily="34" charset="0"/>
              <a:buChar char="•"/>
            </a:pPr>
            <a:r>
              <a:rPr lang="en-US" sz="2200" dirty="0"/>
              <a:t>Unusual gestures or facial expressions</a:t>
            </a:r>
          </a:p>
          <a:p>
            <a:pPr marL="342900" indent="-342900">
              <a:spcAft>
                <a:spcPts val="600"/>
              </a:spcAft>
              <a:buFont typeface="Arial" panose="020B0604020202020204" pitchFamily="34" charset="0"/>
              <a:buChar char="•"/>
            </a:pPr>
            <a:r>
              <a:rPr lang="en-US" sz="2200" dirty="0"/>
              <a:t>Weak swimmers</a:t>
            </a:r>
          </a:p>
          <a:p>
            <a:pPr marL="342900" indent="-342900">
              <a:spcAft>
                <a:spcPts val="600"/>
              </a:spcAft>
              <a:buFont typeface="Arial" panose="020B0604020202020204" pitchFamily="34" charset="0"/>
              <a:buChar char="•"/>
            </a:pPr>
            <a:r>
              <a:rPr lang="en-US" sz="2200" dirty="0"/>
              <a:t>Unsupervised children </a:t>
            </a:r>
          </a:p>
          <a:p>
            <a:pPr marL="342900" indent="-342900">
              <a:spcAft>
                <a:spcPts val="600"/>
              </a:spcAft>
              <a:buFont typeface="Arial" panose="020B0604020202020204" pitchFamily="34" charset="0"/>
              <a:buChar char="•"/>
            </a:pPr>
            <a:r>
              <a:rPr lang="en-US" sz="2200" dirty="0"/>
              <a:t>Swimmers who do not want their face wet</a:t>
            </a:r>
          </a:p>
          <a:p>
            <a:pPr marL="342900" indent="-342900">
              <a:spcAft>
                <a:spcPts val="600"/>
              </a:spcAft>
              <a:buFont typeface="Arial" panose="020B0604020202020204" pitchFamily="34" charset="0"/>
              <a:buChar char="•"/>
            </a:pPr>
            <a:r>
              <a:rPr lang="en-US" sz="2200" dirty="0"/>
              <a:t>Medical alert jewellery on patrons</a:t>
            </a:r>
          </a:p>
          <a:p>
            <a:pPr marL="342900" indent="-342900">
              <a:spcAft>
                <a:spcPts val="600"/>
              </a:spcAft>
              <a:buFont typeface="Arial" panose="020B0604020202020204" pitchFamily="34" charset="0"/>
              <a:buChar char="•"/>
            </a:pPr>
            <a:r>
              <a:rPr lang="en-US" sz="2200" dirty="0"/>
              <a:t>Rough play </a:t>
            </a:r>
          </a:p>
          <a:p>
            <a:pPr marL="342900" indent="-342900">
              <a:spcAft>
                <a:spcPts val="600"/>
              </a:spcAft>
              <a:buFont typeface="Arial" panose="020B0604020202020204" pitchFamily="34" charset="0"/>
              <a:buChar char="•"/>
            </a:pPr>
            <a:r>
              <a:rPr lang="en-US" sz="2200" dirty="0"/>
              <a:t>Dare devils</a:t>
            </a:r>
          </a:p>
        </p:txBody>
      </p:sp>
      <p:pic>
        <p:nvPicPr>
          <p:cNvPr id="7" name="Picture 6" descr="Child looking at you">
            <a:extLst>
              <a:ext uri="{FF2B5EF4-FFF2-40B4-BE49-F238E27FC236}">
                <a16:creationId xmlns:a16="http://schemas.microsoft.com/office/drawing/2014/main" id="{8EDA721F-D450-AAF5-5CF6-602B9B9210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7066" r="38846"/>
          <a:stretch/>
        </p:blipFill>
        <p:spPr>
          <a:xfrm>
            <a:off x="8992574" y="4445184"/>
            <a:ext cx="2211558" cy="2161517"/>
          </a:xfrm>
          <a:prstGeom prst="snip2DiagRect">
            <a:avLst>
              <a:gd name="adj1" fmla="val 13761"/>
              <a:gd name="adj2" fmla="val 2839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descr="Child lying down in wading pool">
            <a:extLst>
              <a:ext uri="{FF2B5EF4-FFF2-40B4-BE49-F238E27FC236}">
                <a16:creationId xmlns:a16="http://schemas.microsoft.com/office/drawing/2014/main" id="{4AC22DE0-0C2D-DC23-1D8D-6F502DE37AF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726" t="6151" r="13877"/>
          <a:stretch/>
        </p:blipFill>
        <p:spPr>
          <a:xfrm>
            <a:off x="9154743" y="1897720"/>
            <a:ext cx="2651494" cy="2115240"/>
          </a:xfrm>
          <a:prstGeom prst="snip2DiagRect">
            <a:avLst>
              <a:gd name="adj1" fmla="val 36979"/>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Picture 12" descr="Children running in wading pool">
            <a:extLst>
              <a:ext uri="{FF2B5EF4-FFF2-40B4-BE49-F238E27FC236}">
                <a16:creationId xmlns:a16="http://schemas.microsoft.com/office/drawing/2014/main" id="{4C1C6B7F-AB73-85AF-FA78-33F3CDEB11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5275" t="10273" r="1354" b="14371"/>
          <a:stretch/>
        </p:blipFill>
        <p:spPr>
          <a:xfrm>
            <a:off x="6183398" y="3233191"/>
            <a:ext cx="3382178" cy="2038038"/>
          </a:xfrm>
          <a:prstGeom prst="snip2DiagRect">
            <a:avLst>
              <a:gd name="adj1" fmla="val 30101"/>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8949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6F853-64F3-2A46-A57E-A155467F7FE1}"/>
              </a:ext>
            </a:extLst>
          </p:cNvPr>
          <p:cNvSpPr>
            <a:spLocks noGrp="1"/>
          </p:cNvSpPr>
          <p:nvPr>
            <p:ph type="title"/>
          </p:nvPr>
        </p:nvSpPr>
        <p:spPr/>
        <p:txBody>
          <a:bodyPr>
            <a:normAutofit fontScale="90000"/>
          </a:bodyPr>
          <a:lstStyle/>
          <a:p>
            <a:r>
              <a:rPr lang="en-US" dirty="0"/>
              <a:t>Management of an injured victim</a:t>
            </a:r>
            <a:br>
              <a:rPr lang="en-US" dirty="0"/>
            </a:br>
            <a:r>
              <a:rPr lang="en-US" dirty="0">
                <a:solidFill>
                  <a:srgbClr val="E9A500"/>
                </a:solidFill>
              </a:rPr>
              <a:t>Test item</a:t>
            </a:r>
          </a:p>
        </p:txBody>
      </p:sp>
      <p:sp>
        <p:nvSpPr>
          <p:cNvPr id="3" name="Content Placeholder 2">
            <a:extLst>
              <a:ext uri="{FF2B5EF4-FFF2-40B4-BE49-F238E27FC236}">
                <a16:creationId xmlns:a16="http://schemas.microsoft.com/office/drawing/2014/main" id="{FBD2C778-1D4D-5640-856E-F9892EE9B317}"/>
              </a:ext>
            </a:extLst>
          </p:cNvPr>
          <p:cNvSpPr>
            <a:spLocks noGrp="1"/>
          </p:cNvSpPr>
          <p:nvPr>
            <p:ph idx="1"/>
          </p:nvPr>
        </p:nvSpPr>
        <p:spPr>
          <a:xfrm>
            <a:off x="385763" y="1779176"/>
            <a:ext cx="7386637" cy="4959081"/>
          </a:xfrm>
        </p:spPr>
        <p:txBody>
          <a:bodyPr>
            <a:noAutofit/>
          </a:bodyPr>
          <a:lstStyle/>
          <a:p>
            <a:pPr marL="0" indent="0">
              <a:spcAft>
                <a:spcPts val="1200"/>
              </a:spcAft>
              <a:buNone/>
            </a:pPr>
            <a:r>
              <a:rPr lang="en-CA" b="1" dirty="0"/>
              <a:t>Let’s learn what to do: demonstrate effective management of an injured victim</a:t>
            </a:r>
          </a:p>
          <a:p>
            <a:pPr lvl="0">
              <a:spcBef>
                <a:spcPts val="0"/>
              </a:spcBef>
              <a:spcAft>
                <a:spcPts val="300"/>
              </a:spcAft>
            </a:pPr>
            <a:r>
              <a:rPr lang="en-US" sz="2200" dirty="0"/>
              <a:t>Quick recognition and immediate response</a:t>
            </a:r>
          </a:p>
          <a:p>
            <a:pPr lvl="0">
              <a:spcBef>
                <a:spcPts val="0"/>
              </a:spcBef>
              <a:spcAft>
                <a:spcPts val="300"/>
              </a:spcAft>
            </a:pPr>
            <a:r>
              <a:rPr lang="en-US" sz="2200" dirty="0"/>
              <a:t>Appropriate selection and effective demonstration of rescue techniques</a:t>
            </a:r>
          </a:p>
          <a:p>
            <a:pPr lvl="0">
              <a:spcBef>
                <a:spcPts val="0"/>
              </a:spcBef>
              <a:spcAft>
                <a:spcPts val="300"/>
              </a:spcAft>
            </a:pPr>
            <a:r>
              <a:rPr lang="en-US" sz="2200" dirty="0"/>
              <a:t>Effective communication (reassurance) with victim</a:t>
            </a:r>
          </a:p>
          <a:p>
            <a:pPr lvl="0">
              <a:spcBef>
                <a:spcPts val="0"/>
              </a:spcBef>
              <a:spcAft>
                <a:spcPts val="300"/>
              </a:spcAft>
            </a:pPr>
            <a:r>
              <a:rPr lang="en-US" sz="2200" dirty="0"/>
              <a:t>Effective communication with waterpark staff including activation of the emergency action plan</a:t>
            </a:r>
          </a:p>
          <a:p>
            <a:pPr lvl="0">
              <a:spcBef>
                <a:spcPts val="0"/>
              </a:spcBef>
              <a:spcAft>
                <a:spcPts val="300"/>
              </a:spcAft>
            </a:pPr>
            <a:r>
              <a:rPr lang="en-US" sz="2200" dirty="0"/>
              <a:t>Appropriate selection and proper use of equipment including barrier devices</a:t>
            </a:r>
          </a:p>
          <a:p>
            <a:pPr lvl="0">
              <a:spcBef>
                <a:spcPts val="0"/>
              </a:spcBef>
              <a:spcAft>
                <a:spcPts val="300"/>
              </a:spcAft>
            </a:pPr>
            <a:r>
              <a:rPr lang="en-US" sz="2200" dirty="0"/>
              <a:t>Victim removal with assistance (if required)</a:t>
            </a:r>
          </a:p>
          <a:p>
            <a:pPr lvl="0">
              <a:spcBef>
                <a:spcPts val="0"/>
              </a:spcBef>
              <a:spcAft>
                <a:spcPts val="300"/>
              </a:spcAft>
            </a:pPr>
            <a:r>
              <a:rPr lang="en-US" sz="2200" dirty="0"/>
              <a:t>ABC assessment and appropriate first aid treatment</a:t>
            </a:r>
          </a:p>
          <a:p>
            <a:pPr lvl="0">
              <a:spcBef>
                <a:spcPts val="0"/>
              </a:spcBef>
              <a:spcAft>
                <a:spcPts val="300"/>
              </a:spcAft>
            </a:pPr>
            <a:r>
              <a:rPr lang="en-CA" sz="2200" dirty="0"/>
              <a:t>Victim information collected for incident report</a:t>
            </a:r>
          </a:p>
          <a:p>
            <a:endParaRPr lang="en-US" dirty="0"/>
          </a:p>
        </p:txBody>
      </p:sp>
      <p:pic>
        <p:nvPicPr>
          <p:cNvPr id="6" name="Picture 5" descr="Two rescuers providing first aid">
            <a:extLst>
              <a:ext uri="{FF2B5EF4-FFF2-40B4-BE49-F238E27FC236}">
                <a16:creationId xmlns:a16="http://schemas.microsoft.com/office/drawing/2014/main" id="{7F86687B-D694-F434-BB7A-FE9F2CF191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623"/>
          <a:stretch/>
        </p:blipFill>
        <p:spPr>
          <a:xfrm>
            <a:off x="8050389" y="2128178"/>
            <a:ext cx="3440408" cy="421977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360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6F853-64F3-2A46-A57E-A155467F7FE1}"/>
              </a:ext>
            </a:extLst>
          </p:cNvPr>
          <p:cNvSpPr>
            <a:spLocks noGrp="1"/>
          </p:cNvSpPr>
          <p:nvPr>
            <p:ph type="title"/>
          </p:nvPr>
        </p:nvSpPr>
        <p:spPr/>
        <p:txBody>
          <a:bodyPr>
            <a:normAutofit/>
          </a:bodyPr>
          <a:lstStyle/>
          <a:p>
            <a:r>
              <a:rPr lang="en-US" dirty="0"/>
              <a:t>Management of an injured victim</a:t>
            </a:r>
            <a:br>
              <a:rPr lang="en-US" dirty="0"/>
            </a:br>
            <a:r>
              <a:rPr lang="en-US" sz="2800" dirty="0"/>
              <a:t>The Rescue Process</a:t>
            </a:r>
          </a:p>
        </p:txBody>
      </p:sp>
      <p:pic>
        <p:nvPicPr>
          <p:cNvPr id="5" name="Picture 4" descr="Recognize - Assess - Act steps">
            <a:extLst>
              <a:ext uri="{FF2B5EF4-FFF2-40B4-BE49-F238E27FC236}">
                <a16:creationId xmlns:a16="http://schemas.microsoft.com/office/drawing/2014/main" id="{80BFC704-29F2-3A44-98A9-258F49BC90E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757326" y="3545542"/>
            <a:ext cx="8677348" cy="3470939"/>
          </a:xfrm>
          <a:prstGeom prst="rect">
            <a:avLst/>
          </a:prstGeom>
        </p:spPr>
      </p:pic>
      <p:sp>
        <p:nvSpPr>
          <p:cNvPr id="6" name="Content Placeholder 2">
            <a:extLst>
              <a:ext uri="{FF2B5EF4-FFF2-40B4-BE49-F238E27FC236}">
                <a16:creationId xmlns:a16="http://schemas.microsoft.com/office/drawing/2014/main" id="{9D82151D-CF54-2448-A2B2-A981E1C198DB}"/>
              </a:ext>
            </a:extLst>
          </p:cNvPr>
          <p:cNvSpPr txBox="1">
            <a:spLocks/>
          </p:cNvSpPr>
          <p:nvPr/>
        </p:nvSpPr>
        <p:spPr>
          <a:xfrm>
            <a:off x="385763" y="1932588"/>
            <a:ext cx="11053109" cy="2017333"/>
          </a:xfrm>
          <a:prstGeom prst="rect">
            <a:avLst/>
          </a:prstGeom>
        </p:spPr>
        <p:txBody>
          <a:bodyPr vert="horz" lIns="90000" tIns="45720" rIns="91440" bIns="45720" rtlCol="0" anchor="t" anchorCtr="0">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Bef>
                <a:spcPts val="1000"/>
              </a:spcBef>
              <a:spcAft>
                <a:spcPts val="600"/>
              </a:spcAft>
              <a:buClr>
                <a:schemeClr val="tx1"/>
              </a:buClr>
              <a:buNone/>
            </a:pPr>
            <a:r>
              <a:rPr lang="en-US" altLang="en-US" sz="2800" dirty="0">
                <a:solidFill>
                  <a:schemeClr val="tx1"/>
                </a:solidFill>
              </a:rPr>
              <a:t>In each step Recognize – Assess – Act: </a:t>
            </a:r>
          </a:p>
          <a:p>
            <a:pPr marL="971550" lvl="2" indent="-514350">
              <a:spcBef>
                <a:spcPts val="0"/>
              </a:spcBef>
              <a:spcAft>
                <a:spcPts val="600"/>
              </a:spcAft>
              <a:buClr>
                <a:schemeClr val="tx1"/>
              </a:buClr>
              <a:buFont typeface="+mj-lt"/>
              <a:buAutoNum type="arabicPeriod"/>
            </a:pPr>
            <a:r>
              <a:rPr lang="en-US" altLang="en-US" sz="2600" dirty="0">
                <a:solidFill>
                  <a:srgbClr val="E9A500"/>
                </a:solidFill>
              </a:rPr>
              <a:t>The Scene: </a:t>
            </a:r>
            <a:r>
              <a:rPr lang="en-US" altLang="en-US" sz="2600" dirty="0">
                <a:solidFill>
                  <a:schemeClr val="tx1"/>
                </a:solidFill>
              </a:rPr>
              <a:t>What happened?</a:t>
            </a:r>
          </a:p>
          <a:p>
            <a:pPr marL="971550" lvl="2" indent="-514350">
              <a:spcBef>
                <a:spcPts val="0"/>
              </a:spcBef>
              <a:spcAft>
                <a:spcPts val="600"/>
              </a:spcAft>
              <a:buClr>
                <a:schemeClr val="tx1"/>
              </a:buClr>
              <a:buFont typeface="+mj-lt"/>
              <a:buAutoNum type="arabicPeriod"/>
            </a:pPr>
            <a:r>
              <a:rPr lang="en-US" altLang="en-US" sz="2600" dirty="0">
                <a:solidFill>
                  <a:srgbClr val="E9A500"/>
                </a:solidFill>
              </a:rPr>
              <a:t>Primary Emergencies:</a:t>
            </a:r>
            <a:r>
              <a:rPr lang="en-US" altLang="en-US" sz="2600" dirty="0">
                <a:solidFill>
                  <a:schemeClr val="tx1"/>
                </a:solidFill>
              </a:rPr>
              <a:t> Are there life-threatening conditions?</a:t>
            </a:r>
          </a:p>
          <a:p>
            <a:pPr marL="971550" lvl="2" indent="-514350">
              <a:spcBef>
                <a:spcPts val="0"/>
              </a:spcBef>
              <a:spcAft>
                <a:spcPts val="600"/>
              </a:spcAft>
              <a:buClr>
                <a:schemeClr val="tx1"/>
              </a:buClr>
              <a:buFont typeface="+mj-lt"/>
              <a:buAutoNum type="arabicPeriod"/>
            </a:pPr>
            <a:r>
              <a:rPr lang="en-US" altLang="en-US" sz="2600" dirty="0">
                <a:solidFill>
                  <a:srgbClr val="E9A500"/>
                </a:solidFill>
              </a:rPr>
              <a:t>Secondary Emergencies:</a:t>
            </a:r>
            <a:r>
              <a:rPr lang="en-US" altLang="en-US" sz="2600" dirty="0">
                <a:solidFill>
                  <a:schemeClr val="tx1"/>
                </a:solidFill>
              </a:rPr>
              <a:t> Are there other illness or injuries?</a:t>
            </a:r>
          </a:p>
        </p:txBody>
      </p:sp>
    </p:spTree>
    <p:extLst>
      <p:ext uri="{BB962C8B-B14F-4D97-AF65-F5344CB8AC3E}">
        <p14:creationId xmlns:p14="http://schemas.microsoft.com/office/powerpoint/2010/main" val="369845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dissolve">
                                      <p:cBhvr>
                                        <p:cTn id="10" dur="500"/>
                                        <p:tgtEl>
                                          <p:spTgt spid="6">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dissolve">
                                      <p:cBhvr>
                                        <p:cTn id="13" dur="500"/>
                                        <p:tgtEl>
                                          <p:spTgt spid="6">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dissolve">
                                      <p:cBhvr>
                                        <p:cTn id="16" dur="500"/>
                                        <p:tgtEl>
                                          <p:spTgt spid="6">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dissolve">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D766-3104-4640-B36D-AC41345EBCEA}"/>
              </a:ext>
            </a:extLst>
          </p:cNvPr>
          <p:cNvSpPr>
            <a:spLocks noGrp="1"/>
          </p:cNvSpPr>
          <p:nvPr>
            <p:ph type="title"/>
          </p:nvPr>
        </p:nvSpPr>
        <p:spPr/>
        <p:txBody>
          <a:bodyPr/>
          <a:lstStyle/>
          <a:p>
            <a:r>
              <a:rPr lang="en-US" dirty="0"/>
              <a:t>The Lifesaving Society</a:t>
            </a:r>
          </a:p>
        </p:txBody>
      </p:sp>
      <p:sp>
        <p:nvSpPr>
          <p:cNvPr id="7" name="Rectangle 6">
            <a:extLst>
              <a:ext uri="{FF2B5EF4-FFF2-40B4-BE49-F238E27FC236}">
                <a16:creationId xmlns:a16="http://schemas.microsoft.com/office/drawing/2014/main" id="{50AF04E9-95A9-AA43-915B-4809EB0AEDCB}"/>
              </a:ext>
            </a:extLst>
          </p:cNvPr>
          <p:cNvSpPr/>
          <p:nvPr/>
        </p:nvSpPr>
        <p:spPr>
          <a:xfrm>
            <a:off x="430939" y="1911993"/>
            <a:ext cx="5098694" cy="1477328"/>
          </a:xfrm>
          <a:prstGeom prst="rect">
            <a:avLst/>
          </a:prstGeom>
        </p:spPr>
        <p:txBody>
          <a:bodyPr wrap="square">
            <a:spAutoFit/>
          </a:bodyPr>
          <a:lstStyle/>
          <a:p>
            <a:r>
              <a:rPr lang="en-CA" b="1" dirty="0">
                <a:solidFill>
                  <a:srgbClr val="000000"/>
                </a:solidFill>
                <a:latin typeface="Lato" panose="020F0502020204030203" pitchFamily="34" charset="77"/>
              </a:rPr>
              <a:t>Drowning research:</a:t>
            </a:r>
            <a:r>
              <a:rPr lang="en-CA" dirty="0">
                <a:solidFill>
                  <a:srgbClr val="313537"/>
                </a:solidFill>
                <a:latin typeface="Lato" panose="020F0502020204030203" pitchFamily="34" charset="77"/>
              </a:rPr>
              <a:t> The Society conducts research into fatal and non-fatal drownings, aquatic injury and rescue interventions. Ongoing research and analysis supports evidence-based water-rescue training and prevention education.</a:t>
            </a:r>
            <a:endParaRPr lang="en-US" dirty="0"/>
          </a:p>
        </p:txBody>
      </p:sp>
      <p:sp>
        <p:nvSpPr>
          <p:cNvPr id="3" name="Content Placeholder 2">
            <a:extLst>
              <a:ext uri="{FF2B5EF4-FFF2-40B4-BE49-F238E27FC236}">
                <a16:creationId xmlns:a16="http://schemas.microsoft.com/office/drawing/2014/main" id="{1F758612-F384-5048-8E73-54857EADE255}"/>
              </a:ext>
            </a:extLst>
          </p:cNvPr>
          <p:cNvSpPr>
            <a:spLocks noGrp="1"/>
          </p:cNvSpPr>
          <p:nvPr>
            <p:ph idx="1"/>
          </p:nvPr>
        </p:nvSpPr>
        <p:spPr>
          <a:xfrm>
            <a:off x="430939" y="3629721"/>
            <a:ext cx="5526308" cy="3238086"/>
          </a:xfrm>
        </p:spPr>
        <p:txBody>
          <a:bodyPr>
            <a:normAutofit/>
          </a:bodyPr>
          <a:lstStyle/>
          <a:p>
            <a:pPr>
              <a:lnSpc>
                <a:spcPct val="100000"/>
              </a:lnSpc>
              <a:spcAft>
                <a:spcPts val="600"/>
              </a:spcAft>
            </a:pPr>
            <a:r>
              <a:rPr lang="en-US" altLang="en-US" dirty="0"/>
              <a:t>Canada’s Lifeguarding Experts</a:t>
            </a:r>
          </a:p>
          <a:p>
            <a:pPr>
              <a:lnSpc>
                <a:spcPct val="100000"/>
              </a:lnSpc>
              <a:spcAft>
                <a:spcPts val="600"/>
              </a:spcAft>
            </a:pPr>
            <a:r>
              <a:rPr lang="en-US" altLang="en-US" dirty="0"/>
              <a:t>Drowning prevention mission</a:t>
            </a:r>
          </a:p>
          <a:p>
            <a:pPr>
              <a:lnSpc>
                <a:spcPct val="100000"/>
              </a:lnSpc>
              <a:spcAft>
                <a:spcPts val="600"/>
              </a:spcAft>
            </a:pPr>
            <a:r>
              <a:rPr lang="en-US" altLang="en-US" b="1" dirty="0">
                <a:solidFill>
                  <a:srgbClr val="E9A500"/>
                </a:solidFill>
              </a:rPr>
              <a:t>Setting aquatic standards &amp; research</a:t>
            </a:r>
          </a:p>
          <a:p>
            <a:pPr>
              <a:lnSpc>
                <a:spcPct val="100000"/>
              </a:lnSpc>
              <a:spcAft>
                <a:spcPts val="600"/>
              </a:spcAft>
            </a:pPr>
            <a:r>
              <a:rPr lang="en-US" altLang="en-US" dirty="0"/>
              <a:t>Training beyond Pool Attendant</a:t>
            </a:r>
          </a:p>
          <a:p>
            <a:pPr>
              <a:spcAft>
                <a:spcPts val="600"/>
              </a:spcAft>
            </a:pPr>
            <a:r>
              <a:rPr lang="en-US" altLang="en-US" dirty="0"/>
              <a:t>Charitable organization</a:t>
            </a:r>
          </a:p>
        </p:txBody>
      </p:sp>
      <p:pic>
        <p:nvPicPr>
          <p:cNvPr id="24" name="Picture 23" descr="2020 National Drowning Report">
            <a:extLst>
              <a:ext uri="{FF2B5EF4-FFF2-40B4-BE49-F238E27FC236}">
                <a16:creationId xmlns:a16="http://schemas.microsoft.com/office/drawing/2014/main" id="{9A78FB92-805D-A3C1-D78C-E32945EC7F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7200" y="802428"/>
            <a:ext cx="4089400" cy="5292164"/>
          </a:xfrm>
          <a:prstGeom prst="roundRect">
            <a:avLst>
              <a:gd name="adj" fmla="val 0"/>
            </a:avLst>
          </a:prstGeom>
          <a:solidFill>
            <a:srgbClr val="FFFFFF">
              <a:shade val="85000"/>
            </a:srgbClr>
          </a:solidFill>
          <a:ln w="152400" cap="rnd">
            <a:noFill/>
          </a:ln>
          <a:effectLst>
            <a:outerShdw blurRad="297530" dist="38100" dir="2700000" sx="103000" sy="103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9942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CF14FF2-79BB-26E3-0CC4-2713DA800DE5}"/>
              </a:ext>
            </a:extLst>
          </p:cNvPr>
          <p:cNvSpPr>
            <a:spLocks noGrp="1"/>
          </p:cNvSpPr>
          <p:nvPr>
            <p:ph type="title"/>
          </p:nvPr>
        </p:nvSpPr>
        <p:spPr/>
        <p:txBody>
          <a:bodyPr/>
          <a:lstStyle/>
          <a:p>
            <a:r>
              <a:rPr lang="en-US" dirty="0"/>
              <a:t>Management of an injured victim – continued</a:t>
            </a:r>
          </a:p>
        </p:txBody>
      </p:sp>
      <p:sp>
        <p:nvSpPr>
          <p:cNvPr id="6" name="Content Placeholder 2">
            <a:extLst>
              <a:ext uri="{FF2B5EF4-FFF2-40B4-BE49-F238E27FC236}">
                <a16:creationId xmlns:a16="http://schemas.microsoft.com/office/drawing/2014/main" id="{391DCF60-A413-0C5A-5D2F-087C5A85A028}"/>
              </a:ext>
            </a:extLst>
          </p:cNvPr>
          <p:cNvSpPr txBox="1">
            <a:spLocks/>
          </p:cNvSpPr>
          <p:nvPr/>
        </p:nvSpPr>
        <p:spPr>
          <a:xfrm>
            <a:off x="385763" y="1750280"/>
            <a:ext cx="11053109" cy="2582929"/>
          </a:xfrm>
          <a:prstGeom prst="rect">
            <a:avLst/>
          </a:prstGeom>
        </p:spPr>
        <p:txBody>
          <a:bodyPr vert="horz" lIns="90000" tIns="45720" rIns="91440" bIns="45720" rtlCol="0" anchor="t" anchorCtr="0">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Bef>
                <a:spcPts val="1000"/>
              </a:spcBef>
              <a:spcAft>
                <a:spcPts val="600"/>
              </a:spcAft>
              <a:buClr>
                <a:schemeClr val="tx1"/>
              </a:buClr>
              <a:buNone/>
            </a:pPr>
            <a:r>
              <a:rPr lang="en-US" altLang="en-US" sz="2800" dirty="0">
                <a:solidFill>
                  <a:srgbClr val="E9A500"/>
                </a:solidFill>
              </a:rPr>
              <a:t>The Scene</a:t>
            </a:r>
          </a:p>
          <a:p>
            <a:pPr marL="0" indent="0">
              <a:spcBef>
                <a:spcPts val="1000"/>
              </a:spcBef>
              <a:spcAft>
                <a:spcPts val="600"/>
              </a:spcAft>
              <a:buClr>
                <a:schemeClr val="tx1"/>
              </a:buClr>
              <a:buNone/>
            </a:pPr>
            <a:r>
              <a:rPr lang="en-US" altLang="en-US" sz="2800" dirty="0">
                <a:solidFill>
                  <a:schemeClr val="tx1"/>
                </a:solidFill>
              </a:rPr>
              <a:t>	Recognize: 	Does anyone need help</a:t>
            </a:r>
            <a:r>
              <a:rPr lang="en-US" altLang="en-US" sz="2600" dirty="0">
                <a:solidFill>
                  <a:schemeClr val="tx1"/>
                </a:solidFill>
              </a:rPr>
              <a:t>?</a:t>
            </a:r>
          </a:p>
          <a:p>
            <a:pPr marL="0" indent="0">
              <a:spcBef>
                <a:spcPts val="1000"/>
              </a:spcBef>
              <a:spcAft>
                <a:spcPts val="600"/>
              </a:spcAft>
              <a:buClr>
                <a:schemeClr val="tx1"/>
              </a:buClr>
              <a:buNone/>
            </a:pPr>
            <a:r>
              <a:rPr lang="en-US" altLang="en-US" sz="2600" dirty="0">
                <a:solidFill>
                  <a:schemeClr val="tx1"/>
                </a:solidFill>
              </a:rPr>
              <a:t>	Assess: 	Is is safe to help? What happened?</a:t>
            </a:r>
          </a:p>
          <a:p>
            <a:pPr marL="892175" indent="-892175">
              <a:spcBef>
                <a:spcPts val="1000"/>
              </a:spcBef>
              <a:spcAft>
                <a:spcPts val="600"/>
              </a:spcAft>
              <a:buClr>
                <a:schemeClr val="tx1"/>
              </a:buClr>
              <a:buNone/>
            </a:pPr>
            <a:r>
              <a:rPr lang="en-US" altLang="en-US" sz="2600" dirty="0">
                <a:solidFill>
                  <a:schemeClr val="tx1"/>
                </a:solidFill>
              </a:rPr>
              <a:t>	Action: 	Ask bystanders or victim what happened? </a:t>
            </a:r>
            <a:br>
              <a:rPr lang="en-US" altLang="en-US" sz="2600" dirty="0">
                <a:solidFill>
                  <a:schemeClr val="tx1"/>
                </a:solidFill>
              </a:rPr>
            </a:br>
            <a:r>
              <a:rPr lang="en-US" altLang="en-US" sz="2600" dirty="0">
                <a:solidFill>
                  <a:schemeClr val="tx1"/>
                </a:solidFill>
              </a:rPr>
              <a:t>			Ask if anyone knows first aid and go get help.</a:t>
            </a:r>
          </a:p>
        </p:txBody>
      </p:sp>
      <p:sp>
        <p:nvSpPr>
          <p:cNvPr id="5" name="Oval 4">
            <a:extLst>
              <a:ext uri="{FF2B5EF4-FFF2-40B4-BE49-F238E27FC236}">
                <a16:creationId xmlns:a16="http://schemas.microsoft.com/office/drawing/2014/main" id="{CCE1516F-C3FC-1E46-86D7-75A2FB97929F}"/>
              </a:ext>
              <a:ext uri="{C183D7F6-B498-43B3-948B-1728B52AA6E4}">
                <adec:decorative xmlns:adec="http://schemas.microsoft.com/office/drawing/2017/decorative" val="1"/>
              </a:ext>
            </a:extLst>
          </p:cNvPr>
          <p:cNvSpPr/>
          <p:nvPr/>
        </p:nvSpPr>
        <p:spPr>
          <a:xfrm>
            <a:off x="1991228" y="4522958"/>
            <a:ext cx="2140832" cy="205684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Recognize - Assess - Act - The Scene">
            <a:extLst>
              <a:ext uri="{FF2B5EF4-FFF2-40B4-BE49-F238E27FC236}">
                <a16:creationId xmlns:a16="http://schemas.microsoft.com/office/drawing/2014/main" id="{4A01CDB2-B8F3-2847-B33D-584C7A657C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5122"/>
          <a:stretch/>
        </p:blipFill>
        <p:spPr>
          <a:xfrm>
            <a:off x="1898464" y="4169953"/>
            <a:ext cx="8423407" cy="2504256"/>
          </a:xfrm>
          <a:prstGeom prst="rect">
            <a:avLst/>
          </a:prstGeom>
        </p:spPr>
      </p:pic>
    </p:spTree>
    <p:extLst>
      <p:ext uri="{BB962C8B-B14F-4D97-AF65-F5344CB8AC3E}">
        <p14:creationId xmlns:p14="http://schemas.microsoft.com/office/powerpoint/2010/main" val="76194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dissolve">
                                      <p:cBhvr>
                                        <p:cTn id="10" dur="500"/>
                                        <p:tgtEl>
                                          <p:spTgt spid="6">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dissolv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dissolve">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dissolve">
                                      <p:cBhvr>
                                        <p:cTn id="2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82D94AC-369B-E23C-E092-4556346D09C7}"/>
              </a:ext>
            </a:extLst>
          </p:cNvPr>
          <p:cNvSpPr>
            <a:spLocks noGrp="1"/>
          </p:cNvSpPr>
          <p:nvPr>
            <p:ph type="title"/>
          </p:nvPr>
        </p:nvSpPr>
        <p:spPr/>
        <p:txBody>
          <a:bodyPr/>
          <a:lstStyle/>
          <a:p>
            <a:r>
              <a:rPr lang="en-US" dirty="0"/>
              <a:t>Management of an injured victim – continued</a:t>
            </a:r>
          </a:p>
        </p:txBody>
      </p:sp>
      <p:sp>
        <p:nvSpPr>
          <p:cNvPr id="7" name="Content Placeholder 2">
            <a:extLst>
              <a:ext uri="{FF2B5EF4-FFF2-40B4-BE49-F238E27FC236}">
                <a16:creationId xmlns:a16="http://schemas.microsoft.com/office/drawing/2014/main" id="{02594DEC-CDD9-B5FA-98DF-C6E91B067946}"/>
              </a:ext>
            </a:extLst>
          </p:cNvPr>
          <p:cNvSpPr txBox="1">
            <a:spLocks/>
          </p:cNvSpPr>
          <p:nvPr/>
        </p:nvSpPr>
        <p:spPr>
          <a:xfrm>
            <a:off x="385763" y="1760985"/>
            <a:ext cx="13304837" cy="2582929"/>
          </a:xfrm>
          <a:prstGeom prst="rect">
            <a:avLst/>
          </a:prstGeom>
        </p:spPr>
        <p:txBody>
          <a:bodyPr vert="horz" lIns="90000" tIns="45720" rIns="91440" bIns="45720" rtlCol="0" anchor="t" anchorCtr="0">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Bef>
                <a:spcPts val="1000"/>
              </a:spcBef>
              <a:spcAft>
                <a:spcPts val="600"/>
              </a:spcAft>
              <a:buClr>
                <a:schemeClr val="tx1"/>
              </a:buClr>
              <a:buNone/>
            </a:pPr>
            <a:r>
              <a:rPr lang="en-US" altLang="en-US" sz="2800" dirty="0">
                <a:solidFill>
                  <a:srgbClr val="E9A500"/>
                </a:solidFill>
              </a:rPr>
              <a:t>Primary Emergencies</a:t>
            </a:r>
          </a:p>
          <a:p>
            <a:pPr marL="0" indent="0">
              <a:spcBef>
                <a:spcPts val="1000"/>
              </a:spcBef>
              <a:spcAft>
                <a:spcPts val="600"/>
              </a:spcAft>
              <a:buClr>
                <a:schemeClr val="tx1"/>
              </a:buClr>
              <a:buNone/>
            </a:pPr>
            <a:r>
              <a:rPr lang="en-US" altLang="en-US" sz="2800" dirty="0">
                <a:solidFill>
                  <a:schemeClr val="tx1"/>
                </a:solidFill>
              </a:rPr>
              <a:t>	Recognize: 	Are there life-threatening injuries? (ABCs)</a:t>
            </a:r>
            <a:endParaRPr lang="en-US" altLang="en-US" sz="2600" dirty="0">
              <a:solidFill>
                <a:schemeClr val="tx1"/>
              </a:solidFill>
            </a:endParaRPr>
          </a:p>
          <a:p>
            <a:pPr marL="0" indent="0">
              <a:spcBef>
                <a:spcPts val="1000"/>
              </a:spcBef>
              <a:spcAft>
                <a:spcPts val="600"/>
              </a:spcAft>
              <a:buClr>
                <a:schemeClr val="tx1"/>
              </a:buClr>
              <a:buNone/>
            </a:pPr>
            <a:r>
              <a:rPr lang="en-US" altLang="en-US" sz="2600" dirty="0">
                <a:solidFill>
                  <a:schemeClr val="tx1"/>
                </a:solidFill>
              </a:rPr>
              <a:t>	Assess: 	Level of consciousness (LOC)? A – is the airway open?</a:t>
            </a:r>
            <a:br>
              <a:rPr lang="en-US" altLang="en-US" sz="2600" dirty="0">
                <a:solidFill>
                  <a:schemeClr val="tx1"/>
                </a:solidFill>
              </a:rPr>
            </a:br>
            <a:r>
              <a:rPr lang="en-US" altLang="en-US" sz="2600" dirty="0">
                <a:solidFill>
                  <a:schemeClr val="tx1"/>
                </a:solidFill>
              </a:rPr>
              <a:t>			B – breathing normally? C – Circulation, major bleeding or shock?</a:t>
            </a:r>
          </a:p>
          <a:p>
            <a:pPr marL="892175" indent="-892175">
              <a:spcBef>
                <a:spcPts val="1000"/>
              </a:spcBef>
              <a:spcAft>
                <a:spcPts val="600"/>
              </a:spcAft>
              <a:buClr>
                <a:schemeClr val="tx1"/>
              </a:buClr>
              <a:buNone/>
            </a:pPr>
            <a:r>
              <a:rPr lang="en-US" altLang="en-US" sz="2600" dirty="0">
                <a:solidFill>
                  <a:schemeClr val="tx1"/>
                </a:solidFill>
              </a:rPr>
              <a:t>	Action: 	Treat ABCs. If victim is unresponsive and not breathing, start CPR</a:t>
            </a:r>
          </a:p>
        </p:txBody>
      </p:sp>
      <p:sp>
        <p:nvSpPr>
          <p:cNvPr id="5" name="Oval 4">
            <a:extLst>
              <a:ext uri="{FF2B5EF4-FFF2-40B4-BE49-F238E27FC236}">
                <a16:creationId xmlns:a16="http://schemas.microsoft.com/office/drawing/2014/main" id="{CCE1516F-C3FC-1E46-86D7-75A2FB97929F}"/>
              </a:ext>
              <a:ext uri="{C183D7F6-B498-43B3-948B-1728B52AA6E4}">
                <adec:decorative xmlns:adec="http://schemas.microsoft.com/office/drawing/2017/decorative" val="1"/>
              </a:ext>
            </a:extLst>
          </p:cNvPr>
          <p:cNvSpPr/>
          <p:nvPr/>
        </p:nvSpPr>
        <p:spPr>
          <a:xfrm>
            <a:off x="5106011" y="4533663"/>
            <a:ext cx="2140832" cy="205684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Recognize - Assess - Act - Primary Emergencies">
            <a:extLst>
              <a:ext uri="{FF2B5EF4-FFF2-40B4-BE49-F238E27FC236}">
                <a16:creationId xmlns:a16="http://schemas.microsoft.com/office/drawing/2014/main" id="{4A01CDB2-B8F3-2847-B33D-584C7A657C04}"/>
              </a:ext>
              <a:ext uri="{C183D7F6-B498-43B3-948B-1728B52AA6E4}">
                <adec:decorative xmlns:adec="http://schemas.microsoft.com/office/drawing/2017/decorative" val="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5122"/>
          <a:stretch/>
        </p:blipFill>
        <p:spPr>
          <a:xfrm>
            <a:off x="1898464" y="4169953"/>
            <a:ext cx="8423407" cy="2504256"/>
          </a:xfrm>
          <a:prstGeom prst="rect">
            <a:avLst/>
          </a:prstGeom>
        </p:spPr>
      </p:pic>
    </p:spTree>
    <p:extLst>
      <p:ext uri="{BB962C8B-B14F-4D97-AF65-F5344CB8AC3E}">
        <p14:creationId xmlns:p14="http://schemas.microsoft.com/office/powerpoint/2010/main" val="213684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dissolve">
                                      <p:cBhvr>
                                        <p:cTn id="10" dur="500"/>
                                        <p:tgtEl>
                                          <p:spTgt spid="7">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dissolve">
                                      <p:cBhvr>
                                        <p:cTn id="13" dur="5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dissolve">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dissolve">
                                      <p:cBhvr>
                                        <p:cTn id="2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E142DB2-F4E3-FF56-7509-3ACF4C54CD37}"/>
              </a:ext>
            </a:extLst>
          </p:cNvPr>
          <p:cNvSpPr>
            <a:spLocks noGrp="1"/>
          </p:cNvSpPr>
          <p:nvPr>
            <p:ph type="title"/>
          </p:nvPr>
        </p:nvSpPr>
        <p:spPr/>
        <p:txBody>
          <a:bodyPr/>
          <a:lstStyle/>
          <a:p>
            <a:r>
              <a:rPr lang="en-US" dirty="0"/>
              <a:t>Management of an injured victim – continued</a:t>
            </a:r>
          </a:p>
        </p:txBody>
      </p:sp>
      <p:sp>
        <p:nvSpPr>
          <p:cNvPr id="10" name="Content Placeholder 2">
            <a:extLst>
              <a:ext uri="{FF2B5EF4-FFF2-40B4-BE49-F238E27FC236}">
                <a16:creationId xmlns:a16="http://schemas.microsoft.com/office/drawing/2014/main" id="{30016231-8052-E1BA-D9C2-350F4A48866B}"/>
              </a:ext>
            </a:extLst>
          </p:cNvPr>
          <p:cNvSpPr txBox="1">
            <a:spLocks/>
          </p:cNvSpPr>
          <p:nvPr/>
        </p:nvSpPr>
        <p:spPr>
          <a:xfrm>
            <a:off x="385763" y="1760985"/>
            <a:ext cx="11806237" cy="2582929"/>
          </a:xfrm>
          <a:prstGeom prst="rect">
            <a:avLst/>
          </a:prstGeom>
        </p:spPr>
        <p:txBody>
          <a:bodyPr vert="horz" lIns="90000" tIns="45720" rIns="91440" bIns="45720" rtlCol="0" anchor="t" anchorCtr="0">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Bef>
                <a:spcPts val="1000"/>
              </a:spcBef>
              <a:spcAft>
                <a:spcPts val="600"/>
              </a:spcAft>
              <a:buClr>
                <a:schemeClr val="tx1"/>
              </a:buClr>
              <a:buNone/>
            </a:pPr>
            <a:r>
              <a:rPr lang="en-US" altLang="en-US" sz="2800" dirty="0">
                <a:solidFill>
                  <a:srgbClr val="E9A500"/>
                </a:solidFill>
              </a:rPr>
              <a:t>Secondary Emergencies</a:t>
            </a:r>
          </a:p>
          <a:p>
            <a:pPr marL="0" indent="0">
              <a:spcBef>
                <a:spcPts val="1000"/>
              </a:spcBef>
              <a:spcAft>
                <a:spcPts val="600"/>
              </a:spcAft>
              <a:buClr>
                <a:schemeClr val="tx1"/>
              </a:buClr>
              <a:buNone/>
            </a:pPr>
            <a:r>
              <a:rPr lang="en-US" altLang="en-US" sz="2800" dirty="0">
                <a:solidFill>
                  <a:schemeClr val="tx1"/>
                </a:solidFill>
              </a:rPr>
              <a:t>	Recognize: 	Are there other life-threatening injuries or conditions?</a:t>
            </a:r>
            <a:endParaRPr lang="en-US" altLang="en-US" sz="2600" dirty="0">
              <a:solidFill>
                <a:schemeClr val="tx1"/>
              </a:solidFill>
            </a:endParaRPr>
          </a:p>
          <a:p>
            <a:pPr marL="0" indent="0">
              <a:spcBef>
                <a:spcPts val="1000"/>
              </a:spcBef>
              <a:spcAft>
                <a:spcPts val="600"/>
              </a:spcAft>
              <a:buClr>
                <a:schemeClr val="tx1"/>
              </a:buClr>
              <a:buNone/>
            </a:pPr>
            <a:r>
              <a:rPr lang="en-US" altLang="en-US" sz="2600" dirty="0">
                <a:solidFill>
                  <a:schemeClr val="tx1"/>
                </a:solidFill>
              </a:rPr>
              <a:t>	Assess: 	Perform secondary assessment. 1) Assess vital signs and monitor</a:t>
            </a:r>
            <a:br>
              <a:rPr lang="en-US" altLang="en-US" sz="2600" dirty="0">
                <a:solidFill>
                  <a:schemeClr val="tx1"/>
                </a:solidFill>
              </a:rPr>
            </a:br>
            <a:r>
              <a:rPr lang="en-US" altLang="en-US" sz="2600" dirty="0">
                <a:solidFill>
                  <a:schemeClr val="tx1"/>
                </a:solidFill>
              </a:rPr>
              <a:t> 			2) Assess for injuries or conditions 3) Assess history, ask questions</a:t>
            </a:r>
          </a:p>
          <a:p>
            <a:pPr marL="892175" indent="-892175">
              <a:spcBef>
                <a:spcPts val="1000"/>
              </a:spcBef>
              <a:spcAft>
                <a:spcPts val="600"/>
              </a:spcAft>
              <a:buClr>
                <a:schemeClr val="tx1"/>
              </a:buClr>
              <a:buNone/>
            </a:pPr>
            <a:r>
              <a:rPr lang="en-US" altLang="en-US" sz="2600" dirty="0">
                <a:solidFill>
                  <a:schemeClr val="tx1"/>
                </a:solidFill>
              </a:rPr>
              <a:t>	Action: 	Record information, treat injury, provide ongoing victim care</a:t>
            </a:r>
          </a:p>
        </p:txBody>
      </p:sp>
      <p:sp>
        <p:nvSpPr>
          <p:cNvPr id="5" name="Oval 4">
            <a:extLst>
              <a:ext uri="{FF2B5EF4-FFF2-40B4-BE49-F238E27FC236}">
                <a16:creationId xmlns:a16="http://schemas.microsoft.com/office/drawing/2014/main" id="{CCE1516F-C3FC-1E46-86D7-75A2FB97929F}"/>
              </a:ext>
              <a:ext uri="{C183D7F6-B498-43B3-948B-1728B52AA6E4}">
                <adec:decorative xmlns:adec="http://schemas.microsoft.com/office/drawing/2017/decorative" val="1"/>
              </a:ext>
            </a:extLst>
          </p:cNvPr>
          <p:cNvSpPr/>
          <p:nvPr/>
        </p:nvSpPr>
        <p:spPr>
          <a:xfrm>
            <a:off x="8203097" y="4533663"/>
            <a:ext cx="2140832" cy="205684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Recognize - Assess - Act - Secondary Emergencies">
            <a:extLst>
              <a:ext uri="{FF2B5EF4-FFF2-40B4-BE49-F238E27FC236}">
                <a16:creationId xmlns:a16="http://schemas.microsoft.com/office/drawing/2014/main" id="{4A01CDB2-B8F3-2847-B33D-584C7A657C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5122"/>
          <a:stretch/>
        </p:blipFill>
        <p:spPr>
          <a:xfrm>
            <a:off x="1898464" y="4169953"/>
            <a:ext cx="8423407" cy="2504256"/>
          </a:xfrm>
          <a:prstGeom prst="rect">
            <a:avLst/>
          </a:prstGeom>
        </p:spPr>
      </p:pic>
    </p:spTree>
    <p:extLst>
      <p:ext uri="{BB962C8B-B14F-4D97-AF65-F5344CB8AC3E}">
        <p14:creationId xmlns:p14="http://schemas.microsoft.com/office/powerpoint/2010/main" val="162154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dissolve">
                                      <p:cBhvr>
                                        <p:cTn id="10" dur="500"/>
                                        <p:tgtEl>
                                          <p:spTgt spid="10">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dissolve">
                                      <p:cBhvr>
                                        <p:cTn id="13" dur="500"/>
                                        <p:tgtEl>
                                          <p:spTgt spid="10">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dissolve">
                                      <p:cBhvr>
                                        <p:cTn id="18" dur="500"/>
                                        <p:tgtEl>
                                          <p:spTgt spid="10">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dissolve">
                                      <p:cBhvr>
                                        <p:cTn id="23"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30C699-F221-EB88-D61F-5107AE21B837}"/>
              </a:ext>
            </a:extLst>
          </p:cNvPr>
          <p:cNvSpPr>
            <a:spLocks noGrp="1"/>
          </p:cNvSpPr>
          <p:nvPr>
            <p:ph type="title"/>
          </p:nvPr>
        </p:nvSpPr>
        <p:spPr/>
        <p:txBody>
          <a:bodyPr/>
          <a:lstStyle/>
          <a:p>
            <a:r>
              <a:rPr lang="en-US" dirty="0"/>
              <a:t>Management of an injured victim – continued</a:t>
            </a:r>
          </a:p>
        </p:txBody>
      </p:sp>
      <p:sp>
        <p:nvSpPr>
          <p:cNvPr id="11" name="Content Placeholder 2">
            <a:extLst>
              <a:ext uri="{FF2B5EF4-FFF2-40B4-BE49-F238E27FC236}">
                <a16:creationId xmlns:a16="http://schemas.microsoft.com/office/drawing/2014/main" id="{94F73C6F-4FF8-B749-BA03-C0974E712570}"/>
              </a:ext>
            </a:extLst>
          </p:cNvPr>
          <p:cNvSpPr txBox="1">
            <a:spLocks/>
          </p:cNvSpPr>
          <p:nvPr/>
        </p:nvSpPr>
        <p:spPr>
          <a:xfrm>
            <a:off x="385763" y="1781312"/>
            <a:ext cx="7450137" cy="5194161"/>
          </a:xfrm>
          <a:prstGeom prst="rect">
            <a:avLst/>
          </a:prstGeom>
        </p:spPr>
        <p:txBody>
          <a:bodyPr vert="horz" lIns="91440" tIns="45720" rIns="91440" bIns="45720" rtlCol="0" anchor="t" anchorCtr="0">
            <a:normAutofit fontScale="925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358775" indent="-358775">
              <a:lnSpc>
                <a:spcPct val="100000"/>
              </a:lnSpc>
              <a:buClr>
                <a:schemeClr val="tx1"/>
              </a:buClr>
            </a:pPr>
            <a:r>
              <a:rPr lang="en-US" altLang="en-US" sz="2800" dirty="0">
                <a:solidFill>
                  <a:schemeClr val="tx1"/>
                </a:solidFill>
              </a:rPr>
              <a:t>Continue care until someone more qualified takes over, unless you are in danger or exhausted.</a:t>
            </a:r>
          </a:p>
          <a:p>
            <a:pPr marL="358775" indent="-358775">
              <a:lnSpc>
                <a:spcPct val="100000"/>
              </a:lnSpc>
              <a:buClr>
                <a:schemeClr val="tx1"/>
              </a:buClr>
            </a:pPr>
            <a:r>
              <a:rPr lang="en-US" altLang="en-US" sz="2800" dirty="0">
                <a:solidFill>
                  <a:schemeClr val="tx1"/>
                </a:solidFill>
              </a:rPr>
              <a:t>Continue to provide first aid help after ABCs and all other injuries are treated.</a:t>
            </a:r>
          </a:p>
          <a:p>
            <a:pPr marL="815975" lvl="2" indent="-358775">
              <a:lnSpc>
                <a:spcPct val="100000"/>
              </a:lnSpc>
              <a:spcBef>
                <a:spcPts val="1450"/>
              </a:spcBef>
              <a:buClr>
                <a:schemeClr val="tx1"/>
              </a:buClr>
              <a:buFont typeface="Courier New" panose="02070309020205020404" pitchFamily="49" charset="0"/>
              <a:buChar char="o"/>
              <a:defRPr/>
            </a:pPr>
            <a:r>
              <a:rPr lang="en-US" altLang="en-US" sz="2400" dirty="0">
                <a:solidFill>
                  <a:schemeClr val="tx1"/>
                </a:solidFill>
                <a:ea typeface="ＭＳ Ｐゴシック" panose="020B0600070205080204" pitchFamily="34" charset="-128"/>
              </a:rPr>
              <a:t>Communicate and reassure victim</a:t>
            </a:r>
          </a:p>
          <a:p>
            <a:pPr marL="815975" lvl="2" indent="-358775">
              <a:lnSpc>
                <a:spcPct val="100000"/>
              </a:lnSpc>
              <a:spcBef>
                <a:spcPts val="850"/>
              </a:spcBef>
              <a:buClr>
                <a:schemeClr val="tx1"/>
              </a:buClr>
              <a:buFont typeface="Courier New" panose="02070309020205020404" pitchFamily="49" charset="0"/>
              <a:buChar char="o"/>
              <a:defRPr/>
            </a:pPr>
            <a:r>
              <a:rPr lang="en-US" altLang="en-US" sz="2400" dirty="0">
                <a:solidFill>
                  <a:schemeClr val="tx1"/>
                </a:solidFill>
                <a:ea typeface="ＭＳ Ｐゴシック" panose="020B0600070205080204" pitchFamily="34" charset="-128"/>
              </a:rPr>
              <a:t>Describe what you are doing</a:t>
            </a:r>
          </a:p>
          <a:p>
            <a:pPr marL="815975" lvl="2" indent="-358775">
              <a:lnSpc>
                <a:spcPct val="100000"/>
              </a:lnSpc>
              <a:spcBef>
                <a:spcPts val="850"/>
              </a:spcBef>
              <a:buClr>
                <a:schemeClr val="tx1"/>
              </a:buClr>
              <a:buFont typeface="Courier New" panose="02070309020205020404" pitchFamily="49" charset="0"/>
              <a:buChar char="o"/>
              <a:defRPr/>
            </a:pPr>
            <a:r>
              <a:rPr lang="en-US" altLang="en-US" sz="2400" dirty="0">
                <a:solidFill>
                  <a:schemeClr val="tx1"/>
                </a:solidFill>
                <a:ea typeface="ＭＳ Ｐゴシック" panose="020B0600070205080204" pitchFamily="34" charset="-128"/>
              </a:rPr>
              <a:t>Treat for shock</a:t>
            </a:r>
          </a:p>
          <a:p>
            <a:pPr marL="815975" lvl="2" indent="-358775">
              <a:lnSpc>
                <a:spcPct val="100000"/>
              </a:lnSpc>
              <a:spcBef>
                <a:spcPts val="850"/>
              </a:spcBef>
              <a:buClr>
                <a:schemeClr val="tx1"/>
              </a:buClr>
              <a:buFont typeface="Courier New" panose="02070309020205020404" pitchFamily="49" charset="0"/>
              <a:buChar char="o"/>
              <a:defRPr/>
            </a:pPr>
            <a:r>
              <a:rPr lang="en-US" altLang="en-US" sz="2400" dirty="0">
                <a:solidFill>
                  <a:schemeClr val="tx1"/>
                </a:solidFill>
                <a:ea typeface="ＭＳ Ｐゴシック" panose="020B0600070205080204" pitchFamily="34" charset="-128"/>
              </a:rPr>
              <a:t>Recruit bystanders to help</a:t>
            </a:r>
          </a:p>
          <a:p>
            <a:pPr marL="815975" lvl="2" indent="-358775">
              <a:lnSpc>
                <a:spcPct val="100000"/>
              </a:lnSpc>
              <a:spcBef>
                <a:spcPts val="850"/>
              </a:spcBef>
              <a:buClr>
                <a:schemeClr val="tx1"/>
              </a:buClr>
              <a:buFont typeface="Courier New" panose="02070309020205020404" pitchFamily="49" charset="0"/>
              <a:buChar char="o"/>
              <a:defRPr/>
            </a:pPr>
            <a:r>
              <a:rPr lang="en-US" altLang="en-US" sz="2400" dirty="0">
                <a:solidFill>
                  <a:schemeClr val="tx1"/>
                </a:solidFill>
                <a:ea typeface="ＭＳ Ｐゴシック" panose="020B0600070205080204" pitchFamily="34" charset="-128"/>
              </a:rPr>
              <a:t>Continue to monitor victim condition</a:t>
            </a:r>
          </a:p>
          <a:p>
            <a:pPr marL="815975" lvl="2" indent="-358775">
              <a:lnSpc>
                <a:spcPct val="100000"/>
              </a:lnSpc>
              <a:spcBef>
                <a:spcPts val="850"/>
              </a:spcBef>
              <a:buClr>
                <a:schemeClr val="tx1"/>
              </a:buClr>
              <a:buFont typeface="Courier New" panose="02070309020205020404" pitchFamily="49" charset="0"/>
              <a:buChar char="o"/>
              <a:defRPr/>
            </a:pPr>
            <a:r>
              <a:rPr lang="en-US" altLang="en-US" sz="2400" dirty="0">
                <a:solidFill>
                  <a:schemeClr val="tx1"/>
                </a:solidFill>
                <a:ea typeface="ＭＳ Ｐゴシック" panose="020B0600070205080204" pitchFamily="34" charset="-128"/>
              </a:rPr>
              <a:t>Record changes to victim condition</a:t>
            </a:r>
          </a:p>
          <a:p>
            <a:pPr marL="457200" lvl="2" indent="0">
              <a:lnSpc>
                <a:spcPct val="100000"/>
              </a:lnSpc>
              <a:spcBef>
                <a:spcPts val="850"/>
              </a:spcBef>
              <a:buNone/>
              <a:defRPr/>
            </a:pPr>
            <a:r>
              <a:rPr lang="en-US" altLang="en-US" dirty="0"/>
              <a:t>	</a:t>
            </a:r>
            <a:endParaRPr lang="en-US" altLang="en-US" sz="2600" b="1" dirty="0">
              <a:ea typeface="ＭＳ Ｐゴシック" panose="020B0600070205080204" pitchFamily="34" charset="-128"/>
            </a:endParaRPr>
          </a:p>
        </p:txBody>
      </p:sp>
      <p:pic>
        <p:nvPicPr>
          <p:cNvPr id="8" name="Picture 7" descr="Two rescuers providing first aid.">
            <a:extLst>
              <a:ext uri="{FF2B5EF4-FFF2-40B4-BE49-F238E27FC236}">
                <a16:creationId xmlns:a16="http://schemas.microsoft.com/office/drawing/2014/main" id="{31E2EC9C-DDCB-2AFC-CA3A-432EA60363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623"/>
          <a:stretch/>
        </p:blipFill>
        <p:spPr>
          <a:xfrm>
            <a:off x="8064500" y="2107011"/>
            <a:ext cx="3440408" cy="421977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249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ssolve">
                                      <p:cBhvr>
                                        <p:cTn id="12" dur="500"/>
                                        <p:tgtEl>
                                          <p:spTgt spid="11">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dissolve">
                                      <p:cBhvr>
                                        <p:cTn id="15" dur="1000"/>
                                        <p:tgtEl>
                                          <p:spTgt spid="11">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dissolve">
                                      <p:cBhvr>
                                        <p:cTn id="18" dur="1000"/>
                                        <p:tgtEl>
                                          <p:spTgt spid="11">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dissolve">
                                      <p:cBhvr>
                                        <p:cTn id="21" dur="1000"/>
                                        <p:tgtEl>
                                          <p:spTgt spid="11">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1">
                                            <p:txEl>
                                              <p:pRg st="5" end="5"/>
                                            </p:txEl>
                                          </p:spTgt>
                                        </p:tgtEl>
                                        <p:attrNameLst>
                                          <p:attrName>style.visibility</p:attrName>
                                        </p:attrNameLst>
                                      </p:cBhvr>
                                      <p:to>
                                        <p:strVal val="visible"/>
                                      </p:to>
                                    </p:set>
                                    <p:animEffect transition="in" filter="dissolve">
                                      <p:cBhvr>
                                        <p:cTn id="24" dur="1000"/>
                                        <p:tgtEl>
                                          <p:spTgt spid="11">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dissolve">
                                      <p:cBhvr>
                                        <p:cTn id="27" dur="1000"/>
                                        <p:tgtEl>
                                          <p:spTgt spid="11">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1">
                                            <p:txEl>
                                              <p:pRg st="7" end="7"/>
                                            </p:txEl>
                                          </p:spTgt>
                                        </p:tgtEl>
                                        <p:attrNameLst>
                                          <p:attrName>style.visibility</p:attrName>
                                        </p:attrNameLst>
                                      </p:cBhvr>
                                      <p:to>
                                        <p:strVal val="visible"/>
                                      </p:to>
                                    </p:set>
                                    <p:animEffect transition="in" filter="dissolve">
                                      <p:cBhvr>
                                        <p:cTn id="30" dur="1000"/>
                                        <p:tgtEl>
                                          <p:spTgt spid="11">
                                            <p:txEl>
                                              <p:pRg st="7" end="7"/>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1">
                                            <p:txEl>
                                              <p:pRg st="8" end="8"/>
                                            </p:txEl>
                                          </p:spTgt>
                                        </p:tgtEl>
                                        <p:attrNameLst>
                                          <p:attrName>style.visibility</p:attrName>
                                        </p:attrNameLst>
                                      </p:cBhvr>
                                      <p:to>
                                        <p:strVal val="visible"/>
                                      </p:to>
                                    </p:set>
                                    <p:animEffect transition="in" filter="dissolve">
                                      <p:cBhvr>
                                        <p:cTn id="33"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1009-3C00-274E-A98E-28E07926EEE7}"/>
              </a:ext>
            </a:extLst>
          </p:cNvPr>
          <p:cNvSpPr>
            <a:spLocks noGrp="1"/>
          </p:cNvSpPr>
          <p:nvPr>
            <p:ph type="title"/>
          </p:nvPr>
        </p:nvSpPr>
        <p:spPr/>
        <p:txBody>
          <a:bodyPr>
            <a:normAutofit fontScale="90000"/>
          </a:bodyPr>
          <a:lstStyle/>
          <a:p>
            <a:r>
              <a:rPr lang="en-US" dirty="0"/>
              <a:t>Rescue: non-breathing victim</a:t>
            </a:r>
            <a:br>
              <a:rPr lang="en-US" dirty="0"/>
            </a:br>
            <a:r>
              <a:rPr lang="en-US" dirty="0">
                <a:solidFill>
                  <a:srgbClr val="E9A500"/>
                </a:solidFill>
              </a:rPr>
              <a:t>Test item</a:t>
            </a:r>
          </a:p>
        </p:txBody>
      </p:sp>
      <p:sp>
        <p:nvSpPr>
          <p:cNvPr id="3" name="Content Placeholder 2">
            <a:extLst>
              <a:ext uri="{FF2B5EF4-FFF2-40B4-BE49-F238E27FC236}">
                <a16:creationId xmlns:a16="http://schemas.microsoft.com/office/drawing/2014/main" id="{E2AE3797-8FC5-6244-9EBC-A8732003543E}"/>
              </a:ext>
            </a:extLst>
          </p:cNvPr>
          <p:cNvSpPr>
            <a:spLocks noGrp="1"/>
          </p:cNvSpPr>
          <p:nvPr>
            <p:ph idx="1"/>
          </p:nvPr>
        </p:nvSpPr>
        <p:spPr>
          <a:xfrm>
            <a:off x="385762" y="1701516"/>
            <a:ext cx="11185751" cy="5047627"/>
          </a:xfrm>
        </p:spPr>
        <p:txBody>
          <a:bodyPr>
            <a:noAutofit/>
          </a:bodyPr>
          <a:lstStyle/>
          <a:p>
            <a:pPr marL="0" indent="0">
              <a:spcBef>
                <a:spcPts val="0"/>
              </a:spcBef>
              <a:spcAft>
                <a:spcPts val="400"/>
              </a:spcAft>
              <a:buNone/>
            </a:pPr>
            <a:r>
              <a:rPr lang="en-CA" sz="2400" b="1" dirty="0"/>
              <a:t>Let’s review what to do: Perform a rescue of a non-breathing victim located in the water at a wading pool. Remove victim and perform CPR on a manikin</a:t>
            </a:r>
          </a:p>
          <a:p>
            <a:pPr lvl="0">
              <a:spcBef>
                <a:spcPts val="600"/>
              </a:spcBef>
              <a:spcAft>
                <a:spcPts val="300"/>
              </a:spcAft>
            </a:pPr>
            <a:r>
              <a:rPr lang="en-US" sz="2200" dirty="0"/>
              <a:t>Quick, accurate recognition</a:t>
            </a:r>
          </a:p>
          <a:p>
            <a:pPr lvl="0">
              <a:spcBef>
                <a:spcPts val="600"/>
              </a:spcBef>
              <a:spcAft>
                <a:spcPts val="300"/>
              </a:spcAft>
            </a:pPr>
            <a:r>
              <a:rPr lang="en-US" sz="2200" dirty="0"/>
              <a:t>Appropriate assessment of situation – call for help</a:t>
            </a:r>
          </a:p>
          <a:p>
            <a:pPr lvl="0">
              <a:spcBef>
                <a:spcPts val="600"/>
              </a:spcBef>
              <a:spcAft>
                <a:spcPts val="300"/>
              </a:spcAft>
            </a:pPr>
            <a:r>
              <a:rPr lang="en-US" sz="2200" dirty="0"/>
              <a:t>Lowest risk rescues possible under the circumstances with personal safety maintained throughout:</a:t>
            </a:r>
          </a:p>
          <a:p>
            <a:pPr lvl="1">
              <a:spcBef>
                <a:spcPts val="600"/>
              </a:spcBef>
              <a:spcAft>
                <a:spcPts val="300"/>
              </a:spcAft>
            </a:pPr>
            <a:r>
              <a:rPr lang="en-US" sz="2200" dirty="0"/>
              <a:t>Appropriate choice and use of aid</a:t>
            </a:r>
          </a:p>
          <a:p>
            <a:pPr lvl="1">
              <a:spcBef>
                <a:spcPts val="600"/>
              </a:spcBef>
              <a:spcAft>
                <a:spcPts val="300"/>
              </a:spcAft>
            </a:pPr>
            <a:r>
              <a:rPr lang="en-US" sz="2200" dirty="0"/>
              <a:t>Safe and effective entry, approach maintain visual contact, and carry</a:t>
            </a:r>
          </a:p>
          <a:p>
            <a:pPr lvl="0">
              <a:spcBef>
                <a:spcPts val="600"/>
              </a:spcBef>
              <a:spcAft>
                <a:spcPts val="300"/>
              </a:spcAft>
            </a:pPr>
            <a:r>
              <a:rPr lang="en-US" sz="2200" dirty="0"/>
              <a:t>Victim’s mouth and nose maintained above the surface throughout</a:t>
            </a:r>
          </a:p>
          <a:p>
            <a:pPr lvl="0">
              <a:spcBef>
                <a:spcPts val="600"/>
              </a:spcBef>
              <a:spcAft>
                <a:spcPts val="300"/>
              </a:spcAft>
            </a:pPr>
            <a:r>
              <a:rPr lang="en-US" sz="2200" dirty="0"/>
              <a:t>Victim secured at nearest point of safety</a:t>
            </a:r>
          </a:p>
          <a:p>
            <a:pPr lvl="0">
              <a:spcBef>
                <a:spcPts val="600"/>
              </a:spcBef>
              <a:spcAft>
                <a:spcPts val="300"/>
              </a:spcAft>
            </a:pPr>
            <a:r>
              <a:rPr lang="en-US" sz="2200" dirty="0"/>
              <a:t>Safe and effective removal with bystander assistance</a:t>
            </a:r>
          </a:p>
          <a:p>
            <a:pPr marL="0" indent="0">
              <a:buNone/>
            </a:pPr>
            <a:endParaRPr lang="en-US" dirty="0"/>
          </a:p>
        </p:txBody>
      </p:sp>
      <p:sp>
        <p:nvSpPr>
          <p:cNvPr id="6" name="Oval 5">
            <a:extLst>
              <a:ext uri="{FF2B5EF4-FFF2-40B4-BE49-F238E27FC236}">
                <a16:creationId xmlns:a16="http://schemas.microsoft.com/office/drawing/2014/main" id="{B92BCCA9-82C1-A03F-1B55-737F2DBF0EF6}"/>
              </a:ext>
              <a:ext uri="{C183D7F6-B498-43B3-948B-1728B52AA6E4}">
                <adec:decorative xmlns:adec="http://schemas.microsoft.com/office/drawing/2017/decorative" val="1"/>
              </a:ext>
            </a:extLst>
          </p:cNvPr>
          <p:cNvSpPr/>
          <p:nvPr/>
        </p:nvSpPr>
        <p:spPr>
          <a:xfrm>
            <a:off x="9693578" y="4485553"/>
            <a:ext cx="3231775" cy="3194032"/>
          </a:xfrm>
          <a:prstGeom prst="ellipse">
            <a:avLst/>
          </a:prstGeom>
          <a:solidFill>
            <a:schemeClr val="bg1"/>
          </a:solidFill>
          <a:ln>
            <a:noFill/>
          </a:ln>
          <a:effectLst>
            <a:outerShdw blurRad="2032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Nunito" panose="00000500000000000000" pitchFamily="2" charset="0"/>
            </a:endParaRPr>
          </a:p>
        </p:txBody>
      </p:sp>
      <p:pic>
        <p:nvPicPr>
          <p:cNvPr id="7" name="Picture 6">
            <a:extLst>
              <a:ext uri="{FF2B5EF4-FFF2-40B4-BE49-F238E27FC236}">
                <a16:creationId xmlns:a16="http://schemas.microsoft.com/office/drawing/2014/main" id="{2F378D5D-999E-4C4C-2627-C8F68A1B7C0D}"/>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29034" y="4593807"/>
            <a:ext cx="2369942" cy="2264193"/>
          </a:xfrm>
          <a:custGeom>
            <a:avLst/>
            <a:gdLst>
              <a:gd name="connsiteX0" fmla="*/ 3536064 w 5676900"/>
              <a:gd name="connsiteY0" fmla="*/ 0 h 5423591"/>
              <a:gd name="connsiteX1" fmla="*/ 5513111 w 5676900"/>
              <a:gd name="connsiteY1" fmla="*/ 603904 h 5423591"/>
              <a:gd name="connsiteX2" fmla="*/ 5676900 w 5676900"/>
              <a:gd name="connsiteY2" fmla="*/ 726384 h 5423591"/>
              <a:gd name="connsiteX3" fmla="*/ 5676900 w 5676900"/>
              <a:gd name="connsiteY3" fmla="*/ 5423591 h 5423591"/>
              <a:gd name="connsiteX4" fmla="*/ 549520 w 5676900"/>
              <a:gd name="connsiteY4" fmla="*/ 5423591 h 5423591"/>
              <a:gd name="connsiteX5" fmla="*/ 426784 w 5676900"/>
              <a:gd name="connsiteY5" fmla="*/ 5221562 h 5423591"/>
              <a:gd name="connsiteX6" fmla="*/ 0 w 5676900"/>
              <a:gd name="connsiteY6" fmla="*/ 3536064 h 5423591"/>
              <a:gd name="connsiteX7" fmla="*/ 3536064 w 5676900"/>
              <a:gd name="connsiteY7" fmla="*/ 0 h 542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6900" h="5423591">
                <a:moveTo>
                  <a:pt x="3536064" y="0"/>
                </a:moveTo>
                <a:cubicBezTo>
                  <a:pt x="4268407" y="0"/>
                  <a:pt x="4948751" y="222631"/>
                  <a:pt x="5513111" y="603904"/>
                </a:cubicBezTo>
                <a:lnTo>
                  <a:pt x="5676900" y="726384"/>
                </a:lnTo>
                <a:lnTo>
                  <a:pt x="5676900" y="5423591"/>
                </a:lnTo>
                <a:lnTo>
                  <a:pt x="549520" y="5423591"/>
                </a:lnTo>
                <a:lnTo>
                  <a:pt x="426784" y="5221562"/>
                </a:lnTo>
                <a:cubicBezTo>
                  <a:pt x="154605" y="4720526"/>
                  <a:pt x="0" y="4146350"/>
                  <a:pt x="0" y="3536064"/>
                </a:cubicBezTo>
                <a:cubicBezTo>
                  <a:pt x="0" y="1583150"/>
                  <a:pt x="1583150" y="0"/>
                  <a:pt x="3536064" y="0"/>
                </a:cubicBezTo>
                <a:close/>
              </a:path>
            </a:pathLst>
          </a:custGeom>
        </p:spPr>
      </p:pic>
    </p:spTree>
    <p:extLst>
      <p:ext uri="{BB962C8B-B14F-4D97-AF65-F5344CB8AC3E}">
        <p14:creationId xmlns:p14="http://schemas.microsoft.com/office/powerpoint/2010/main" val="30463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1009-3C00-274E-A98E-28E07926EEE7}"/>
              </a:ext>
            </a:extLst>
          </p:cNvPr>
          <p:cNvSpPr>
            <a:spLocks noGrp="1"/>
          </p:cNvSpPr>
          <p:nvPr>
            <p:ph type="title"/>
          </p:nvPr>
        </p:nvSpPr>
        <p:spPr/>
        <p:txBody>
          <a:bodyPr>
            <a:normAutofit fontScale="90000"/>
          </a:bodyPr>
          <a:lstStyle/>
          <a:p>
            <a:r>
              <a:rPr lang="en-US" dirty="0"/>
              <a:t>Rescue: non-breathing victim – continued</a:t>
            </a:r>
            <a:br>
              <a:rPr lang="en-US" dirty="0"/>
            </a:br>
            <a:r>
              <a:rPr lang="en-US" dirty="0">
                <a:solidFill>
                  <a:srgbClr val="E9A500"/>
                </a:solidFill>
              </a:rPr>
              <a:t>Test item</a:t>
            </a:r>
          </a:p>
        </p:txBody>
      </p:sp>
      <p:sp>
        <p:nvSpPr>
          <p:cNvPr id="3" name="Content Placeholder 2">
            <a:extLst>
              <a:ext uri="{FF2B5EF4-FFF2-40B4-BE49-F238E27FC236}">
                <a16:creationId xmlns:a16="http://schemas.microsoft.com/office/drawing/2014/main" id="{E2AE3797-8FC5-6244-9EBC-A8732003543E}"/>
              </a:ext>
            </a:extLst>
          </p:cNvPr>
          <p:cNvSpPr>
            <a:spLocks noGrp="1"/>
          </p:cNvSpPr>
          <p:nvPr>
            <p:ph idx="1"/>
          </p:nvPr>
        </p:nvSpPr>
        <p:spPr>
          <a:xfrm>
            <a:off x="385762" y="1701516"/>
            <a:ext cx="11185751" cy="5047627"/>
          </a:xfrm>
        </p:spPr>
        <p:txBody>
          <a:bodyPr>
            <a:noAutofit/>
          </a:bodyPr>
          <a:lstStyle/>
          <a:p>
            <a:pPr marL="0" indent="0">
              <a:spcBef>
                <a:spcPts val="0"/>
              </a:spcBef>
              <a:spcAft>
                <a:spcPts val="400"/>
              </a:spcAft>
              <a:buNone/>
            </a:pPr>
            <a:r>
              <a:rPr lang="en-CA" sz="2400" b="1" dirty="0"/>
              <a:t>Let’s review what to do: Perform a rescue of a non-breathing victim located in the water at a wading pool. Remove victim and perform CPR on a manikin</a:t>
            </a:r>
          </a:p>
          <a:p>
            <a:pPr lvl="0">
              <a:spcBef>
                <a:spcPts val="600"/>
              </a:spcBef>
              <a:spcAft>
                <a:spcPts val="300"/>
              </a:spcAft>
            </a:pPr>
            <a:r>
              <a:rPr lang="en-US" dirty="0"/>
              <a:t>Effective use and direction of bystanders where appropriate</a:t>
            </a:r>
          </a:p>
          <a:p>
            <a:pPr lvl="0">
              <a:spcBef>
                <a:spcPts val="600"/>
              </a:spcBef>
              <a:spcAft>
                <a:spcPts val="300"/>
              </a:spcAft>
            </a:pPr>
            <a:r>
              <a:rPr lang="en-US" dirty="0"/>
              <a:t>Contact with Emergency Medical Services (EMS)</a:t>
            </a:r>
          </a:p>
          <a:p>
            <a:pPr lvl="0">
              <a:spcBef>
                <a:spcPts val="600"/>
              </a:spcBef>
              <a:spcAft>
                <a:spcPts val="300"/>
              </a:spcAft>
            </a:pPr>
            <a:r>
              <a:rPr lang="en-US" dirty="0"/>
              <a:t>Victim assessment (ABCs) and appropriate victim care including five cycles of drowning</a:t>
            </a:r>
            <a:br>
              <a:rPr lang="en-US" dirty="0"/>
            </a:br>
            <a:r>
              <a:rPr lang="en-US" dirty="0"/>
              <a:t>resuscitation as a single rescuer</a:t>
            </a:r>
          </a:p>
          <a:p>
            <a:pPr lvl="0">
              <a:spcBef>
                <a:spcPts val="600"/>
              </a:spcBef>
              <a:spcAft>
                <a:spcPts val="300"/>
              </a:spcAft>
            </a:pPr>
            <a:r>
              <a:rPr lang="en-US" dirty="0"/>
              <a:t>Appropriate victim care including five additional cycles of two-person drowning</a:t>
            </a:r>
            <a:br>
              <a:rPr lang="en-US" dirty="0"/>
            </a:br>
            <a:r>
              <a:rPr lang="en-US" dirty="0"/>
              <a:t>resuscitation</a:t>
            </a:r>
          </a:p>
          <a:p>
            <a:pPr lvl="0">
              <a:spcBef>
                <a:spcPts val="600"/>
              </a:spcBef>
              <a:spcAft>
                <a:spcPts val="300"/>
              </a:spcAft>
            </a:pPr>
            <a:r>
              <a:rPr lang="en-US" dirty="0"/>
              <a:t>Effective use of barrier devices</a:t>
            </a:r>
          </a:p>
        </p:txBody>
      </p:sp>
      <p:sp>
        <p:nvSpPr>
          <p:cNvPr id="6" name="Oval 5">
            <a:extLst>
              <a:ext uri="{FF2B5EF4-FFF2-40B4-BE49-F238E27FC236}">
                <a16:creationId xmlns:a16="http://schemas.microsoft.com/office/drawing/2014/main" id="{B92BCCA9-82C1-A03F-1B55-737F2DBF0EF6}"/>
              </a:ext>
              <a:ext uri="{C183D7F6-B498-43B3-948B-1728B52AA6E4}">
                <adec:decorative xmlns:adec="http://schemas.microsoft.com/office/drawing/2017/decorative" val="1"/>
              </a:ext>
            </a:extLst>
          </p:cNvPr>
          <p:cNvSpPr/>
          <p:nvPr/>
        </p:nvSpPr>
        <p:spPr>
          <a:xfrm>
            <a:off x="9693578" y="4485553"/>
            <a:ext cx="3231775" cy="3194032"/>
          </a:xfrm>
          <a:prstGeom prst="ellipse">
            <a:avLst/>
          </a:prstGeom>
          <a:solidFill>
            <a:schemeClr val="bg1"/>
          </a:solidFill>
          <a:ln>
            <a:noFill/>
          </a:ln>
          <a:effectLst>
            <a:outerShdw blurRad="2032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Nunito" panose="00000500000000000000" pitchFamily="2" charset="0"/>
            </a:endParaRPr>
          </a:p>
        </p:txBody>
      </p:sp>
      <p:pic>
        <p:nvPicPr>
          <p:cNvPr id="7" name="Picture 6">
            <a:extLst>
              <a:ext uri="{FF2B5EF4-FFF2-40B4-BE49-F238E27FC236}">
                <a16:creationId xmlns:a16="http://schemas.microsoft.com/office/drawing/2014/main" id="{2F378D5D-999E-4C4C-2627-C8F68A1B7C0D}"/>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29034" y="4593807"/>
            <a:ext cx="2369942" cy="2264193"/>
          </a:xfrm>
          <a:custGeom>
            <a:avLst/>
            <a:gdLst>
              <a:gd name="connsiteX0" fmla="*/ 3536064 w 5676900"/>
              <a:gd name="connsiteY0" fmla="*/ 0 h 5423591"/>
              <a:gd name="connsiteX1" fmla="*/ 5513111 w 5676900"/>
              <a:gd name="connsiteY1" fmla="*/ 603904 h 5423591"/>
              <a:gd name="connsiteX2" fmla="*/ 5676900 w 5676900"/>
              <a:gd name="connsiteY2" fmla="*/ 726384 h 5423591"/>
              <a:gd name="connsiteX3" fmla="*/ 5676900 w 5676900"/>
              <a:gd name="connsiteY3" fmla="*/ 5423591 h 5423591"/>
              <a:gd name="connsiteX4" fmla="*/ 549520 w 5676900"/>
              <a:gd name="connsiteY4" fmla="*/ 5423591 h 5423591"/>
              <a:gd name="connsiteX5" fmla="*/ 426784 w 5676900"/>
              <a:gd name="connsiteY5" fmla="*/ 5221562 h 5423591"/>
              <a:gd name="connsiteX6" fmla="*/ 0 w 5676900"/>
              <a:gd name="connsiteY6" fmla="*/ 3536064 h 5423591"/>
              <a:gd name="connsiteX7" fmla="*/ 3536064 w 5676900"/>
              <a:gd name="connsiteY7" fmla="*/ 0 h 542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6900" h="5423591">
                <a:moveTo>
                  <a:pt x="3536064" y="0"/>
                </a:moveTo>
                <a:cubicBezTo>
                  <a:pt x="4268407" y="0"/>
                  <a:pt x="4948751" y="222631"/>
                  <a:pt x="5513111" y="603904"/>
                </a:cubicBezTo>
                <a:lnTo>
                  <a:pt x="5676900" y="726384"/>
                </a:lnTo>
                <a:lnTo>
                  <a:pt x="5676900" y="5423591"/>
                </a:lnTo>
                <a:lnTo>
                  <a:pt x="549520" y="5423591"/>
                </a:lnTo>
                <a:lnTo>
                  <a:pt x="426784" y="5221562"/>
                </a:lnTo>
                <a:cubicBezTo>
                  <a:pt x="154605" y="4720526"/>
                  <a:pt x="0" y="4146350"/>
                  <a:pt x="0" y="3536064"/>
                </a:cubicBezTo>
                <a:cubicBezTo>
                  <a:pt x="0" y="1583150"/>
                  <a:pt x="1583150" y="0"/>
                  <a:pt x="3536064" y="0"/>
                </a:cubicBezTo>
                <a:close/>
              </a:path>
            </a:pathLst>
          </a:custGeom>
        </p:spPr>
      </p:pic>
    </p:spTree>
    <p:extLst>
      <p:ext uri="{BB962C8B-B14F-4D97-AF65-F5344CB8AC3E}">
        <p14:creationId xmlns:p14="http://schemas.microsoft.com/office/powerpoint/2010/main" val="98465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E7422-12F1-974F-8852-D304DC7153FC}"/>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2068E47-9238-9A4B-8B19-7CEF421EF8E0}"/>
              </a:ext>
            </a:extLst>
          </p:cNvPr>
          <p:cNvSpPr>
            <a:spLocks noGrp="1"/>
          </p:cNvSpPr>
          <p:nvPr>
            <p:ph idx="1"/>
          </p:nvPr>
        </p:nvSpPr>
        <p:spPr>
          <a:xfrm>
            <a:off x="385763" y="2034996"/>
            <a:ext cx="4752703" cy="4442756"/>
          </a:xfrm>
        </p:spPr>
        <p:txBody>
          <a:bodyPr/>
          <a:lstStyle/>
          <a:p>
            <a:pPr marL="0" indent="0">
              <a:buNone/>
            </a:pPr>
            <a:r>
              <a:rPr lang="en-US" b="1" dirty="0">
                <a:solidFill>
                  <a:srgbClr val="E9A500"/>
                </a:solidFill>
              </a:rPr>
              <a:t>Knowledge items</a:t>
            </a:r>
          </a:p>
          <a:p>
            <a:pPr>
              <a:spcBef>
                <a:spcPts val="0"/>
              </a:spcBef>
            </a:pPr>
            <a:r>
              <a:rPr lang="en-US" dirty="0"/>
              <a:t>The Lifesaving Society</a:t>
            </a:r>
          </a:p>
          <a:p>
            <a:r>
              <a:rPr lang="en-US" dirty="0"/>
              <a:t>Theory and practice</a:t>
            </a:r>
          </a:p>
          <a:p>
            <a:pPr marL="0" indent="0">
              <a:spcBef>
                <a:spcPts val="2000"/>
              </a:spcBef>
              <a:buNone/>
            </a:pPr>
            <a:r>
              <a:rPr lang="en-US" b="1" dirty="0">
                <a:solidFill>
                  <a:srgbClr val="E9A500"/>
                </a:solidFill>
              </a:rPr>
              <a:t>Skill items</a:t>
            </a:r>
          </a:p>
          <a:p>
            <a:pPr>
              <a:spcBef>
                <a:spcPts val="0"/>
              </a:spcBef>
            </a:pPr>
            <a:r>
              <a:rPr lang="en-US" dirty="0"/>
              <a:t>Communication</a:t>
            </a:r>
          </a:p>
          <a:p>
            <a:r>
              <a:rPr lang="en-US" dirty="0"/>
              <a:t>Aquatic facility analysis</a:t>
            </a:r>
          </a:p>
          <a:p>
            <a:r>
              <a:rPr lang="en-US" dirty="0"/>
              <a:t>Drowning resuscitation</a:t>
            </a:r>
          </a:p>
          <a:p>
            <a:r>
              <a:rPr lang="en-US" dirty="0"/>
              <a:t>Victim recognition</a:t>
            </a:r>
          </a:p>
          <a:p>
            <a:r>
              <a:rPr lang="en-US" dirty="0"/>
              <a:t>Spinal injury management</a:t>
            </a:r>
          </a:p>
          <a:p>
            <a:endParaRPr lang="en-US" dirty="0"/>
          </a:p>
        </p:txBody>
      </p:sp>
      <p:sp>
        <p:nvSpPr>
          <p:cNvPr id="4" name="Content Placeholder 2">
            <a:extLst>
              <a:ext uri="{FF2B5EF4-FFF2-40B4-BE49-F238E27FC236}">
                <a16:creationId xmlns:a16="http://schemas.microsoft.com/office/drawing/2014/main" id="{8CE661B2-52A5-7549-B5D7-F46E208B1BC5}"/>
              </a:ext>
            </a:extLst>
          </p:cNvPr>
          <p:cNvSpPr txBox="1">
            <a:spLocks/>
          </p:cNvSpPr>
          <p:nvPr/>
        </p:nvSpPr>
        <p:spPr>
          <a:xfrm>
            <a:off x="4219838" y="2034996"/>
            <a:ext cx="4125686" cy="444275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E9A500"/>
                </a:solidFill>
              </a:rPr>
              <a:t>Judgment items</a:t>
            </a:r>
          </a:p>
          <a:p>
            <a:pPr>
              <a:spcBef>
                <a:spcPts val="0"/>
              </a:spcBef>
            </a:pPr>
            <a:r>
              <a:rPr lang="en-US" dirty="0"/>
              <a:t>Supervision: scanning and observation</a:t>
            </a:r>
          </a:p>
          <a:p>
            <a:r>
              <a:rPr lang="en-US" dirty="0"/>
              <a:t>Supervision: positioning and rotation</a:t>
            </a:r>
          </a:p>
          <a:p>
            <a:r>
              <a:rPr lang="en-US" dirty="0"/>
              <a:t>Supervision: intervention</a:t>
            </a:r>
          </a:p>
          <a:p>
            <a:r>
              <a:rPr lang="en-US" dirty="0"/>
              <a:t>Management of an injured victim</a:t>
            </a:r>
          </a:p>
          <a:p>
            <a:r>
              <a:rPr lang="en-US" dirty="0"/>
              <a:t>Rescue: non-breathing victim</a:t>
            </a:r>
          </a:p>
          <a:p>
            <a:endParaRPr lang="en-US" dirty="0"/>
          </a:p>
        </p:txBody>
      </p:sp>
      <p:pic>
        <p:nvPicPr>
          <p:cNvPr id="6" name="Picture 5" descr="Pool Attendant looking at water slide">
            <a:extLst>
              <a:ext uri="{FF2B5EF4-FFF2-40B4-BE49-F238E27FC236}">
                <a16:creationId xmlns:a16="http://schemas.microsoft.com/office/drawing/2014/main" id="{7E066408-1A04-B5FB-18EE-D66323ABB0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38979" y="0"/>
            <a:ext cx="3953021" cy="6871071"/>
          </a:xfrm>
          <a:custGeom>
            <a:avLst/>
            <a:gdLst/>
            <a:ahLst/>
            <a:cxnLst/>
            <a:rect l="l" t="t" r="r" b="b"/>
            <a:pathLst>
              <a:path w="5836558" h="5130414">
                <a:moveTo>
                  <a:pt x="2376055" y="0"/>
                </a:moveTo>
                <a:lnTo>
                  <a:pt x="5836558" y="0"/>
                </a:lnTo>
                <a:lnTo>
                  <a:pt x="5836558" y="5130414"/>
                </a:lnTo>
                <a:lnTo>
                  <a:pt x="0" y="5130414"/>
                </a:lnTo>
                <a:close/>
              </a:path>
            </a:pathLst>
          </a:custGeom>
        </p:spPr>
      </p:pic>
    </p:spTree>
    <p:extLst>
      <p:ext uri="{BB962C8B-B14F-4D97-AF65-F5344CB8AC3E}">
        <p14:creationId xmlns:p14="http://schemas.microsoft.com/office/powerpoint/2010/main" val="334413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C64ADCF-DABC-3D81-219A-146FCD2D3FC6}"/>
              </a:ext>
            </a:extLst>
          </p:cNvPr>
          <p:cNvSpPr>
            <a:spLocks noGrp="1"/>
          </p:cNvSpPr>
          <p:nvPr>
            <p:ph type="title"/>
          </p:nvPr>
        </p:nvSpPr>
        <p:spPr>
          <a:xfrm>
            <a:off x="385763" y="207581"/>
            <a:ext cx="10968037" cy="1189694"/>
          </a:xfrm>
        </p:spPr>
        <p:txBody>
          <a:bodyPr/>
          <a:lstStyle/>
          <a:p>
            <a:r>
              <a:rPr lang="en-US" dirty="0"/>
              <a:t>END</a:t>
            </a:r>
          </a:p>
        </p:txBody>
      </p:sp>
      <p:pic>
        <p:nvPicPr>
          <p:cNvPr id="9" name="Picture 8" descr="Pool Attendant">
            <a:extLst>
              <a:ext uri="{FF2B5EF4-FFF2-40B4-BE49-F238E27FC236}">
                <a16:creationId xmlns:a16="http://schemas.microsoft.com/office/drawing/2014/main" id="{D8A252BB-9C04-918A-C93F-312CBA8E11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363" t="26681" r="9941" b="27751"/>
          <a:stretch/>
        </p:blipFill>
        <p:spPr>
          <a:xfrm>
            <a:off x="3089230" y="2691553"/>
            <a:ext cx="5561102" cy="1570143"/>
          </a:xfrm>
          <a:prstGeom prst="rect">
            <a:avLst/>
          </a:prstGeom>
        </p:spPr>
      </p:pic>
      <p:pic>
        <p:nvPicPr>
          <p:cNvPr id="10" name="Picture 9" descr="Lifesaving Society The Lifeguarding Experts logo">
            <a:extLst>
              <a:ext uri="{FF2B5EF4-FFF2-40B4-BE49-F238E27FC236}">
                <a16:creationId xmlns:a16="http://schemas.microsoft.com/office/drawing/2014/main" id="{ADB9D55F-C651-C9DE-0BD1-DFE4C8BD82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06721" y="4386411"/>
            <a:ext cx="2545873" cy="1498928"/>
          </a:xfrm>
          <a:prstGeom prst="rect">
            <a:avLst/>
          </a:prstGeom>
        </p:spPr>
      </p:pic>
      <p:pic>
        <p:nvPicPr>
          <p:cNvPr id="7" name="Picture 6" descr="Pool Attendant looking at water slide">
            <a:extLst>
              <a:ext uri="{FF2B5EF4-FFF2-40B4-BE49-F238E27FC236}">
                <a16:creationId xmlns:a16="http://schemas.microsoft.com/office/drawing/2014/main" id="{D2A9D760-75A2-A748-5D67-5132CE2ECF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59117" y="53115"/>
            <a:ext cx="4584698" cy="6847021"/>
          </a:xfrm>
          <a:prstGeom prst="rect">
            <a:avLst/>
          </a:prstGeom>
        </p:spPr>
      </p:pic>
    </p:spTree>
    <p:extLst>
      <p:ext uri="{BB962C8B-B14F-4D97-AF65-F5344CB8AC3E}">
        <p14:creationId xmlns:p14="http://schemas.microsoft.com/office/powerpoint/2010/main" val="177409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91667E-6 1.85185E-6 L -0.35964 1.85185E-6 " pathEditMode="relative" rAng="0" ptsTypes="AA">
                                      <p:cBhvr>
                                        <p:cTn id="6" dur="2000" fill="hold"/>
                                        <p:tgtEl>
                                          <p:spTgt spid="7"/>
                                        </p:tgtEl>
                                        <p:attrNameLst>
                                          <p:attrName>ppt_x</p:attrName>
                                          <p:attrName>ppt_y</p:attrName>
                                        </p:attrNameLst>
                                      </p:cBhvr>
                                      <p:rCtr x="-1798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D766-3104-4640-B36D-AC41345EBCEA}"/>
              </a:ext>
            </a:extLst>
          </p:cNvPr>
          <p:cNvSpPr>
            <a:spLocks noGrp="1"/>
          </p:cNvSpPr>
          <p:nvPr>
            <p:ph type="title"/>
          </p:nvPr>
        </p:nvSpPr>
        <p:spPr/>
        <p:txBody>
          <a:bodyPr/>
          <a:lstStyle/>
          <a:p>
            <a:r>
              <a:rPr lang="en-US" dirty="0"/>
              <a:t>The Lifesaving Society</a:t>
            </a:r>
          </a:p>
        </p:txBody>
      </p:sp>
      <p:sp>
        <p:nvSpPr>
          <p:cNvPr id="3" name="Content Placeholder 2">
            <a:extLst>
              <a:ext uri="{FF2B5EF4-FFF2-40B4-BE49-F238E27FC236}">
                <a16:creationId xmlns:a16="http://schemas.microsoft.com/office/drawing/2014/main" id="{1F758612-F384-5048-8E73-54857EADE255}"/>
              </a:ext>
            </a:extLst>
          </p:cNvPr>
          <p:cNvSpPr>
            <a:spLocks noGrp="1"/>
          </p:cNvSpPr>
          <p:nvPr>
            <p:ph idx="1"/>
          </p:nvPr>
        </p:nvSpPr>
        <p:spPr>
          <a:xfrm>
            <a:off x="430939" y="3629721"/>
            <a:ext cx="5526308" cy="3238086"/>
          </a:xfrm>
        </p:spPr>
        <p:txBody>
          <a:bodyPr>
            <a:normAutofit/>
          </a:bodyPr>
          <a:lstStyle/>
          <a:p>
            <a:pPr>
              <a:lnSpc>
                <a:spcPct val="100000"/>
              </a:lnSpc>
              <a:spcAft>
                <a:spcPts val="600"/>
              </a:spcAft>
            </a:pPr>
            <a:r>
              <a:rPr lang="en-US" altLang="en-US" dirty="0"/>
              <a:t>Canada’s Lifeguarding Experts</a:t>
            </a:r>
          </a:p>
          <a:p>
            <a:pPr>
              <a:lnSpc>
                <a:spcPct val="100000"/>
              </a:lnSpc>
              <a:spcAft>
                <a:spcPts val="600"/>
              </a:spcAft>
            </a:pPr>
            <a:r>
              <a:rPr lang="en-US" altLang="en-US" dirty="0"/>
              <a:t>Drowning prevention mission</a:t>
            </a:r>
          </a:p>
          <a:p>
            <a:pPr>
              <a:spcAft>
                <a:spcPts val="600"/>
              </a:spcAft>
            </a:pPr>
            <a:r>
              <a:rPr lang="en-US" altLang="en-US" dirty="0"/>
              <a:t>Setting aquatic standards &amp; research</a:t>
            </a:r>
          </a:p>
          <a:p>
            <a:pPr>
              <a:lnSpc>
                <a:spcPct val="100000"/>
              </a:lnSpc>
              <a:spcAft>
                <a:spcPts val="600"/>
              </a:spcAft>
            </a:pPr>
            <a:r>
              <a:rPr lang="en-US" altLang="en-US" b="1" dirty="0">
                <a:solidFill>
                  <a:srgbClr val="E9A500"/>
                </a:solidFill>
              </a:rPr>
              <a:t>Training beyond Pool Attendant</a:t>
            </a:r>
          </a:p>
          <a:p>
            <a:pPr>
              <a:spcAft>
                <a:spcPts val="600"/>
              </a:spcAft>
            </a:pPr>
            <a:r>
              <a:rPr lang="en-US" altLang="en-US" dirty="0"/>
              <a:t>Charitable organization</a:t>
            </a:r>
          </a:p>
          <a:p>
            <a:endParaRPr lang="en-US" dirty="0"/>
          </a:p>
        </p:txBody>
      </p:sp>
      <p:pic>
        <p:nvPicPr>
          <p:cNvPr id="9" name="Picture 8">
            <a:extLst>
              <a:ext uri="{FF2B5EF4-FFF2-40B4-BE49-F238E27FC236}">
                <a16:creationId xmlns:a16="http://schemas.microsoft.com/office/drawing/2014/main" id="{E02E8CDD-15AA-959B-AD49-B385884E0F8E}"/>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69805" y="802428"/>
            <a:ext cx="4580085" cy="5495835"/>
          </a:xfrm>
          <a:prstGeom prst="roundRect">
            <a:avLst>
              <a:gd name="adj" fmla="val 0"/>
            </a:avLst>
          </a:prstGeom>
          <a:solidFill>
            <a:srgbClr val="FFFFFF">
              <a:shade val="85000"/>
            </a:srgbClr>
          </a:solidFill>
          <a:ln w="152400" cap="rnd">
            <a:noFill/>
          </a:ln>
          <a:effectLst>
            <a:outerShdw blurRad="297530" dist="38100" dir="2700000" sx="103000" sy="103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
        <p:nvSpPr>
          <p:cNvPr id="4" name="Rectangle 3">
            <a:extLst>
              <a:ext uri="{FF2B5EF4-FFF2-40B4-BE49-F238E27FC236}">
                <a16:creationId xmlns:a16="http://schemas.microsoft.com/office/drawing/2014/main" id="{32A40E96-4A7B-A727-4067-48044043CD3B}"/>
              </a:ext>
            </a:extLst>
          </p:cNvPr>
          <p:cNvSpPr/>
          <p:nvPr/>
        </p:nvSpPr>
        <p:spPr>
          <a:xfrm>
            <a:off x="6669805" y="1114959"/>
            <a:ext cx="4580084" cy="1477328"/>
          </a:xfrm>
          <a:prstGeom prst="rect">
            <a:avLst/>
          </a:prstGeom>
          <a:solidFill>
            <a:schemeClr val="bg1">
              <a:lumMod val="65000"/>
              <a:alpha val="69762"/>
            </a:schemeClr>
          </a:solidFill>
        </p:spPr>
        <p:txBody>
          <a:bodyPr wrap="square">
            <a:spAutoFit/>
          </a:bodyPr>
          <a:lstStyle/>
          <a:p>
            <a:pPr marL="127000"/>
            <a:r>
              <a:rPr lang="en-CA" b="1" dirty="0">
                <a:solidFill>
                  <a:schemeClr val="bg1"/>
                </a:solidFill>
                <a:latin typeface="Calibri" panose="020F0502020204030204" pitchFamily="34" charset="0"/>
              </a:rPr>
              <a:t>The Lifesaving Society offers a wide variety of  training opportunities beyond Pool Attendant certification. For example, Bronze Star, Bronze Medallion, Bronze Cross, First Aid and National Lifeguard programs.</a:t>
            </a:r>
            <a:endParaRPr lang="en-US" b="1" dirty="0">
              <a:solidFill>
                <a:schemeClr val="bg1"/>
              </a:solidFill>
            </a:endParaRPr>
          </a:p>
        </p:txBody>
      </p:sp>
    </p:spTree>
    <p:extLst>
      <p:ext uri="{BB962C8B-B14F-4D97-AF65-F5344CB8AC3E}">
        <p14:creationId xmlns:p14="http://schemas.microsoft.com/office/powerpoint/2010/main" val="278680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1.875E-6 1.85185E-6 L -0.00312 0.25254 " pathEditMode="relative" rAng="0" ptsTypes="AA">
                                          <p:cBhvr>
                                            <p:cTn id="6" dur="2000" fill="hold"/>
                                            <p:tgtEl>
                                              <p:spTgt spid="42"/>
                                            </p:tgtEl>
                                            <p:attrNameLst>
                                              <p:attrName>ppt_x</p:attrName>
                                              <p:attrName>ppt_y</p:attrName>
                                            </p:attrNameLst>
                                          </p:cBhvr>
                                          <p:rCtr x="-156" y="12616"/>
                                        </p:animMotion>
                                      </p:childTnLst>
                                    </p:cTn>
                                  </p:par>
                                  <p:par>
                                    <p:cTn id="7" presetID="10"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D766-3104-4640-B36D-AC41345EBCEA}"/>
              </a:ext>
            </a:extLst>
          </p:cNvPr>
          <p:cNvSpPr>
            <a:spLocks noGrp="1"/>
          </p:cNvSpPr>
          <p:nvPr>
            <p:ph type="title"/>
          </p:nvPr>
        </p:nvSpPr>
        <p:spPr/>
        <p:txBody>
          <a:bodyPr/>
          <a:lstStyle/>
          <a:p>
            <a:r>
              <a:rPr lang="en-US" dirty="0"/>
              <a:t>The Lifesaving Society</a:t>
            </a:r>
          </a:p>
        </p:txBody>
      </p:sp>
      <p:sp>
        <p:nvSpPr>
          <p:cNvPr id="3" name="Content Placeholder 2">
            <a:extLst>
              <a:ext uri="{FF2B5EF4-FFF2-40B4-BE49-F238E27FC236}">
                <a16:creationId xmlns:a16="http://schemas.microsoft.com/office/drawing/2014/main" id="{1F758612-F384-5048-8E73-54857EADE255}"/>
              </a:ext>
            </a:extLst>
          </p:cNvPr>
          <p:cNvSpPr>
            <a:spLocks noGrp="1"/>
          </p:cNvSpPr>
          <p:nvPr>
            <p:ph idx="1"/>
          </p:nvPr>
        </p:nvSpPr>
        <p:spPr>
          <a:xfrm>
            <a:off x="430939" y="3629721"/>
            <a:ext cx="5526308" cy="3238086"/>
          </a:xfrm>
        </p:spPr>
        <p:txBody>
          <a:bodyPr>
            <a:normAutofit/>
          </a:bodyPr>
          <a:lstStyle/>
          <a:p>
            <a:pPr>
              <a:lnSpc>
                <a:spcPct val="100000"/>
              </a:lnSpc>
              <a:spcAft>
                <a:spcPts val="600"/>
              </a:spcAft>
            </a:pPr>
            <a:r>
              <a:rPr lang="en-US" altLang="en-US" dirty="0"/>
              <a:t>Canada’s Lifeguarding Experts</a:t>
            </a:r>
          </a:p>
          <a:p>
            <a:pPr>
              <a:lnSpc>
                <a:spcPct val="100000"/>
              </a:lnSpc>
              <a:spcAft>
                <a:spcPts val="600"/>
              </a:spcAft>
            </a:pPr>
            <a:r>
              <a:rPr lang="en-US" altLang="en-US" dirty="0"/>
              <a:t>Drowning prevention mission</a:t>
            </a:r>
          </a:p>
          <a:p>
            <a:pPr>
              <a:spcAft>
                <a:spcPts val="600"/>
              </a:spcAft>
            </a:pPr>
            <a:r>
              <a:rPr lang="en-US" altLang="en-US" dirty="0"/>
              <a:t>Setting aquatic standards &amp; research</a:t>
            </a:r>
          </a:p>
          <a:p>
            <a:pPr>
              <a:lnSpc>
                <a:spcPct val="100000"/>
              </a:lnSpc>
              <a:spcAft>
                <a:spcPts val="600"/>
              </a:spcAft>
            </a:pPr>
            <a:r>
              <a:rPr lang="en-US" altLang="en-US" dirty="0"/>
              <a:t>Training beyond Pool Attendant</a:t>
            </a:r>
          </a:p>
          <a:p>
            <a:pPr>
              <a:spcAft>
                <a:spcPts val="600"/>
              </a:spcAft>
            </a:pPr>
            <a:r>
              <a:rPr lang="en-US" altLang="en-US" b="1" dirty="0">
                <a:solidFill>
                  <a:srgbClr val="E9A500"/>
                </a:solidFill>
              </a:rPr>
              <a:t>Charitable organization</a:t>
            </a:r>
          </a:p>
          <a:p>
            <a:endParaRPr lang="en-US" dirty="0"/>
          </a:p>
        </p:txBody>
      </p:sp>
      <p:pic>
        <p:nvPicPr>
          <p:cNvPr id="36" name="Picture 35" descr="Buddy the Lifeguard Dog">
            <a:extLst>
              <a:ext uri="{FF2B5EF4-FFF2-40B4-BE49-F238E27FC236}">
                <a16:creationId xmlns:a16="http://schemas.microsoft.com/office/drawing/2014/main" id="{9EA7D4F6-0715-7D0E-D6FC-632C5CFE18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60857" y="503662"/>
            <a:ext cx="4101056" cy="6151583"/>
          </a:xfrm>
          <a:prstGeom prst="rect">
            <a:avLst/>
          </a:prstGeom>
        </p:spPr>
      </p:pic>
      <p:sp>
        <p:nvSpPr>
          <p:cNvPr id="12" name="Rounded Rectangle 11">
            <a:extLst>
              <a:ext uri="{FF2B5EF4-FFF2-40B4-BE49-F238E27FC236}">
                <a16:creationId xmlns:a16="http://schemas.microsoft.com/office/drawing/2014/main" id="{52706577-9582-4F5F-E2CB-70435B2F9980}"/>
              </a:ext>
            </a:extLst>
          </p:cNvPr>
          <p:cNvSpPr/>
          <p:nvPr/>
        </p:nvSpPr>
        <p:spPr>
          <a:xfrm>
            <a:off x="9017000" y="774700"/>
            <a:ext cx="2789237" cy="4622800"/>
          </a:xfrm>
          <a:prstGeom prst="roundRect">
            <a:avLst>
              <a:gd name="adj" fmla="val 3643"/>
            </a:avLst>
          </a:prstGeom>
          <a:solidFill>
            <a:srgbClr val="E9A500"/>
          </a:solidFill>
          <a:ln w="190500" cap="rnd">
            <a:noFill/>
          </a:ln>
          <a:effectLst>
            <a:outerShdw blurRad="297530" dist="38100" dir="2700000" sx="103000" sy="103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i="1" dirty="0">
                <a:solidFill>
                  <a:schemeClr val="tx1"/>
                </a:solidFill>
              </a:rPr>
              <a:t>Woof! Buddy the lifeguard dog is the official mascot of the Lifesaving Society. Buddy is a Newfoundland breed trained to bravely save swimmers in distress.</a:t>
            </a:r>
          </a:p>
          <a:p>
            <a:pPr marL="285750" indent="-285750">
              <a:spcAft>
                <a:spcPts val="1200"/>
              </a:spcAft>
              <a:buFont typeface="Arial" panose="020B0604020202020204" pitchFamily="34" charset="0"/>
              <a:buChar char="•"/>
            </a:pPr>
            <a:r>
              <a:rPr lang="en-CA" dirty="0">
                <a:solidFill>
                  <a:schemeClr val="tx1"/>
                </a:solidFill>
              </a:rPr>
              <a:t>The Lifesaving Society fundraises to bring awareness to drowning prevention. </a:t>
            </a:r>
          </a:p>
          <a:p>
            <a:pPr marL="285750" indent="-285750">
              <a:spcAft>
                <a:spcPts val="1200"/>
              </a:spcAft>
              <a:buFont typeface="Arial" panose="020B0604020202020204" pitchFamily="34" charset="0"/>
              <a:buChar char="•"/>
            </a:pPr>
            <a:r>
              <a:rPr lang="en-CA" dirty="0">
                <a:solidFill>
                  <a:schemeClr val="tx1"/>
                </a:solidFill>
              </a:rPr>
              <a:t>Visit the Society’s website to find out about fundraising events in your community. </a:t>
            </a:r>
          </a:p>
        </p:txBody>
      </p:sp>
    </p:spTree>
    <p:extLst>
      <p:ext uri="{BB962C8B-B14F-4D97-AF65-F5344CB8AC3E}">
        <p14:creationId xmlns:p14="http://schemas.microsoft.com/office/powerpoint/2010/main" val="170624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0039 0.00741 L -0.58347 0.01481 " pathEditMode="relative" rAng="0" ptsTypes="AA">
                                      <p:cBhvr>
                                        <p:cTn id="6" dur="2000" fill="hold"/>
                                        <p:tgtEl>
                                          <p:spTgt spid="36"/>
                                        </p:tgtEl>
                                        <p:attrNameLst>
                                          <p:attrName>ppt_x</p:attrName>
                                          <p:attrName>ppt_y</p:attrName>
                                        </p:attrNameLst>
                                      </p:cBhvr>
                                      <p:rCtr x="-29193" y="370"/>
                                    </p:animMotion>
                                  </p:childTnLst>
                                </p:cTn>
                              </p:par>
                              <p:par>
                                <p:cTn id="7" presetID="0" presetClass="path" presetSubtype="0" accel="50000" decel="50000" fill="hold" grpId="0" nodeType="withEffect">
                                  <p:stCondLst>
                                    <p:cond delay="0"/>
                                  </p:stCondLst>
                                  <p:childTnLst>
                                    <p:animMotion origin="layout" path="M -5E-6 -3.33333E-6 L -5E-6 -0.26389 " pathEditMode="fixed" ptsTypes="AA">
                                      <p:cBhvr>
                                        <p:cTn id="8" dur="2000" fill="hold"/>
                                        <p:tgtEl>
                                          <p:spTgt spid="3"/>
                                        </p:tgtEl>
                                        <p:attrNameLst>
                                          <p:attrName>ppt_x</p:attrName>
                                          <p:attrName>ppt_y</p:attrName>
                                        </p:attrNameLst>
                                      </p:cBhvr>
                                    </p:animMotion>
                                  </p:childTnLst>
                                </p:cTn>
                              </p:par>
                            </p:childTnLst>
                          </p:cTn>
                        </p:par>
                        <p:par>
                          <p:cTn id="9" fill="hold">
                            <p:stCondLst>
                              <p:cond delay="2000"/>
                            </p:stCondLst>
                            <p:childTnLst>
                              <p:par>
                                <p:cTn id="10" presetID="9"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A53F02-7FA6-719D-0919-41A29F3DDFB3}"/>
              </a:ext>
            </a:extLst>
          </p:cNvPr>
          <p:cNvSpPr>
            <a:spLocks noGrp="1"/>
          </p:cNvSpPr>
          <p:nvPr>
            <p:ph type="title"/>
          </p:nvPr>
        </p:nvSpPr>
        <p:spPr>
          <a:xfrm>
            <a:off x="385763" y="207581"/>
            <a:ext cx="10968037" cy="1189694"/>
          </a:xfrm>
        </p:spPr>
        <p:txBody>
          <a:bodyPr>
            <a:normAutofit fontScale="90000"/>
          </a:bodyPr>
          <a:lstStyle/>
          <a:p>
            <a:pPr marL="11113" indent="-11113"/>
            <a:r>
              <a:rPr lang="en-US" dirty="0"/>
              <a:t>Theory and practice</a:t>
            </a:r>
            <a:br>
              <a:rPr lang="en-US" dirty="0"/>
            </a:br>
            <a:r>
              <a:rPr lang="en-US" dirty="0">
                <a:solidFill>
                  <a:srgbClr val="E9A500"/>
                </a:solidFill>
              </a:rPr>
              <a:t>Test item</a:t>
            </a:r>
          </a:p>
        </p:txBody>
      </p:sp>
      <p:sp>
        <p:nvSpPr>
          <p:cNvPr id="3" name="Content Placeholder 2">
            <a:extLst>
              <a:ext uri="{FF2B5EF4-FFF2-40B4-BE49-F238E27FC236}">
                <a16:creationId xmlns:a16="http://schemas.microsoft.com/office/drawing/2014/main" id="{9C2160F4-6EC4-3B43-8060-FC88C1DC665B}"/>
              </a:ext>
            </a:extLst>
          </p:cNvPr>
          <p:cNvSpPr>
            <a:spLocks noGrp="1"/>
          </p:cNvSpPr>
          <p:nvPr>
            <p:ph idx="1"/>
          </p:nvPr>
        </p:nvSpPr>
        <p:spPr>
          <a:xfrm>
            <a:off x="385763" y="1830584"/>
            <a:ext cx="7580245" cy="4943062"/>
          </a:xfrm>
        </p:spPr>
        <p:txBody>
          <a:bodyPr>
            <a:noAutofit/>
          </a:bodyPr>
          <a:lstStyle/>
          <a:p>
            <a:pPr marL="0" indent="0">
              <a:spcBef>
                <a:spcPts val="0"/>
              </a:spcBef>
              <a:spcAft>
                <a:spcPts val="600"/>
              </a:spcAft>
              <a:buNone/>
            </a:pPr>
            <a:r>
              <a:rPr lang="en-CA" sz="2400" b="1" dirty="0"/>
              <a:t>Let’s learn about: The roles and responsibilities of a Pool Attendant</a:t>
            </a:r>
          </a:p>
          <a:p>
            <a:pPr lvl="1">
              <a:spcBef>
                <a:spcPts val="0"/>
              </a:spcBef>
              <a:spcAft>
                <a:spcPts val="600"/>
              </a:spcAft>
              <a:buFont typeface="Courier New" panose="02070309020205020404" pitchFamily="49" charset="0"/>
              <a:buChar char="o"/>
            </a:pPr>
            <a:r>
              <a:rPr lang="en-CA" sz="2200" dirty="0"/>
              <a:t>Role-modelling, public relations, accident prevention, rescue response</a:t>
            </a:r>
          </a:p>
          <a:p>
            <a:pPr lvl="1">
              <a:spcBef>
                <a:spcPts val="0"/>
              </a:spcBef>
              <a:spcAft>
                <a:spcPts val="600"/>
              </a:spcAft>
              <a:buFont typeface="Courier New" panose="02070309020205020404" pitchFamily="49" charset="0"/>
              <a:buChar char="o"/>
            </a:pPr>
            <a:r>
              <a:rPr lang="en-CA" sz="2200" dirty="0"/>
              <a:t>Operations and maintenance, challenges of working alone</a:t>
            </a:r>
          </a:p>
          <a:p>
            <a:pPr>
              <a:spcBef>
                <a:spcPts val="600"/>
              </a:spcBef>
              <a:spcAft>
                <a:spcPts val="600"/>
              </a:spcAft>
            </a:pPr>
            <a:r>
              <a:rPr lang="en-CA" sz="2400" dirty="0"/>
              <a:t>Define legal obligation: duty and standard of care, liability and negligence.</a:t>
            </a:r>
          </a:p>
          <a:p>
            <a:pPr>
              <a:spcBef>
                <a:spcPts val="0"/>
              </a:spcBef>
              <a:spcAft>
                <a:spcPts val="600"/>
              </a:spcAft>
            </a:pPr>
            <a:r>
              <a:rPr lang="en-CA" sz="2400" dirty="0"/>
              <a:t>Workplace and safety regulations for pool attendants.</a:t>
            </a:r>
          </a:p>
          <a:p>
            <a:pPr>
              <a:spcBef>
                <a:spcPts val="0"/>
              </a:spcBef>
              <a:spcAft>
                <a:spcPts val="600"/>
              </a:spcAft>
            </a:pPr>
            <a:r>
              <a:rPr lang="en-CA" sz="2400" dirty="0"/>
              <a:t>Explain the hazardous nature of chemicals used in aquatic environments.</a:t>
            </a:r>
          </a:p>
          <a:p>
            <a:pPr>
              <a:spcBef>
                <a:spcPts val="0"/>
              </a:spcBef>
              <a:spcAft>
                <a:spcPts val="600"/>
              </a:spcAft>
            </a:pPr>
            <a:r>
              <a:rPr lang="en-CA" sz="2400" dirty="0"/>
              <a:t>Documentation typically used for logging operations.</a:t>
            </a:r>
          </a:p>
        </p:txBody>
      </p:sp>
      <p:sp>
        <p:nvSpPr>
          <p:cNvPr id="6" name="TextBox 5">
            <a:extLst>
              <a:ext uri="{FF2B5EF4-FFF2-40B4-BE49-F238E27FC236}">
                <a16:creationId xmlns:a16="http://schemas.microsoft.com/office/drawing/2014/main" id="{BEF96E26-72A4-FC47-817C-90680437F9C0}"/>
              </a:ext>
            </a:extLst>
          </p:cNvPr>
          <p:cNvSpPr txBox="1"/>
          <p:nvPr/>
        </p:nvSpPr>
        <p:spPr>
          <a:xfrm>
            <a:off x="12555312" y="3003383"/>
            <a:ext cx="3755015" cy="3770263"/>
          </a:xfrm>
          <a:prstGeom prst="rect">
            <a:avLst/>
          </a:prstGeom>
          <a:noFill/>
          <a:ln w="19050">
            <a:noFill/>
            <a:prstDash val="sysDot"/>
            <a:extLst>
              <a:ext uri="{C807C97D-BFC1-408E-A445-0C87EB9F89A2}">
                <ask:lineSketchStyleProps xmlns="" xmlns:ask="http://schemas.microsoft.com/office/drawing/2018/sketchyshapes" sd="1219033472">
                  <a:custGeom>
                    <a:avLst/>
                    <a:gdLst>
                      <a:gd name="connsiteX0" fmla="*/ 0 w 3358875"/>
                      <a:gd name="connsiteY0" fmla="*/ 0 h 3970318"/>
                      <a:gd name="connsiteX1" fmla="*/ 593401 w 3358875"/>
                      <a:gd name="connsiteY1" fmla="*/ 0 h 3970318"/>
                      <a:gd name="connsiteX2" fmla="*/ 1052448 w 3358875"/>
                      <a:gd name="connsiteY2" fmla="*/ 0 h 3970318"/>
                      <a:gd name="connsiteX3" fmla="*/ 1578671 w 3358875"/>
                      <a:gd name="connsiteY3" fmla="*/ 0 h 3970318"/>
                      <a:gd name="connsiteX4" fmla="*/ 2205661 w 3358875"/>
                      <a:gd name="connsiteY4" fmla="*/ 0 h 3970318"/>
                      <a:gd name="connsiteX5" fmla="*/ 2765474 w 3358875"/>
                      <a:gd name="connsiteY5" fmla="*/ 0 h 3970318"/>
                      <a:gd name="connsiteX6" fmla="*/ 3358875 w 3358875"/>
                      <a:gd name="connsiteY6" fmla="*/ 0 h 3970318"/>
                      <a:gd name="connsiteX7" fmla="*/ 3358875 w 3358875"/>
                      <a:gd name="connsiteY7" fmla="*/ 527485 h 3970318"/>
                      <a:gd name="connsiteX8" fmla="*/ 3358875 w 3358875"/>
                      <a:gd name="connsiteY8" fmla="*/ 1015267 h 3970318"/>
                      <a:gd name="connsiteX9" fmla="*/ 3358875 w 3358875"/>
                      <a:gd name="connsiteY9" fmla="*/ 1622158 h 3970318"/>
                      <a:gd name="connsiteX10" fmla="*/ 3358875 w 3358875"/>
                      <a:gd name="connsiteY10" fmla="*/ 2109940 h 3970318"/>
                      <a:gd name="connsiteX11" fmla="*/ 3358875 w 3358875"/>
                      <a:gd name="connsiteY11" fmla="*/ 2558019 h 3970318"/>
                      <a:gd name="connsiteX12" fmla="*/ 3358875 w 3358875"/>
                      <a:gd name="connsiteY12" fmla="*/ 3045801 h 3970318"/>
                      <a:gd name="connsiteX13" fmla="*/ 3358875 w 3358875"/>
                      <a:gd name="connsiteY13" fmla="*/ 3970318 h 3970318"/>
                      <a:gd name="connsiteX14" fmla="*/ 2799063 w 3358875"/>
                      <a:gd name="connsiteY14" fmla="*/ 3970318 h 3970318"/>
                      <a:gd name="connsiteX15" fmla="*/ 2239250 w 3358875"/>
                      <a:gd name="connsiteY15" fmla="*/ 3970318 h 3970318"/>
                      <a:gd name="connsiteX16" fmla="*/ 1746615 w 3358875"/>
                      <a:gd name="connsiteY16" fmla="*/ 3970318 h 3970318"/>
                      <a:gd name="connsiteX17" fmla="*/ 1186803 w 3358875"/>
                      <a:gd name="connsiteY17" fmla="*/ 3970318 h 3970318"/>
                      <a:gd name="connsiteX18" fmla="*/ 626990 w 3358875"/>
                      <a:gd name="connsiteY18" fmla="*/ 3970318 h 3970318"/>
                      <a:gd name="connsiteX19" fmla="*/ 0 w 3358875"/>
                      <a:gd name="connsiteY19" fmla="*/ 3970318 h 3970318"/>
                      <a:gd name="connsiteX20" fmla="*/ 0 w 3358875"/>
                      <a:gd name="connsiteY20" fmla="*/ 3403130 h 3970318"/>
                      <a:gd name="connsiteX21" fmla="*/ 0 w 3358875"/>
                      <a:gd name="connsiteY21" fmla="*/ 2875645 h 3970318"/>
                      <a:gd name="connsiteX22" fmla="*/ 0 w 3358875"/>
                      <a:gd name="connsiteY22" fmla="*/ 2308456 h 3970318"/>
                      <a:gd name="connsiteX23" fmla="*/ 0 w 3358875"/>
                      <a:gd name="connsiteY23" fmla="*/ 1701565 h 3970318"/>
                      <a:gd name="connsiteX24" fmla="*/ 0 w 3358875"/>
                      <a:gd name="connsiteY24" fmla="*/ 1094673 h 3970318"/>
                      <a:gd name="connsiteX25" fmla="*/ 0 w 3358875"/>
                      <a:gd name="connsiteY25" fmla="*/ 487782 h 3970318"/>
                      <a:gd name="connsiteX26" fmla="*/ 0 w 3358875"/>
                      <a:gd name="connsiteY26" fmla="*/ 0 h 397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58875" h="3970318" fill="none" extrusionOk="0">
                        <a:moveTo>
                          <a:pt x="0" y="0"/>
                        </a:moveTo>
                        <a:cubicBezTo>
                          <a:pt x="287100" y="-40849"/>
                          <a:pt x="360763" y="52392"/>
                          <a:pt x="593401" y="0"/>
                        </a:cubicBezTo>
                        <a:cubicBezTo>
                          <a:pt x="826039" y="-52392"/>
                          <a:pt x="918993" y="30396"/>
                          <a:pt x="1052448" y="0"/>
                        </a:cubicBezTo>
                        <a:cubicBezTo>
                          <a:pt x="1185903" y="-30396"/>
                          <a:pt x="1424957" y="52471"/>
                          <a:pt x="1578671" y="0"/>
                        </a:cubicBezTo>
                        <a:cubicBezTo>
                          <a:pt x="1732385" y="-52471"/>
                          <a:pt x="1924222" y="60472"/>
                          <a:pt x="2205661" y="0"/>
                        </a:cubicBezTo>
                        <a:cubicBezTo>
                          <a:pt x="2487100" y="-60472"/>
                          <a:pt x="2522384" y="12325"/>
                          <a:pt x="2765474" y="0"/>
                        </a:cubicBezTo>
                        <a:cubicBezTo>
                          <a:pt x="3008564" y="-12325"/>
                          <a:pt x="3122623" y="5342"/>
                          <a:pt x="3358875" y="0"/>
                        </a:cubicBezTo>
                        <a:cubicBezTo>
                          <a:pt x="3363904" y="206058"/>
                          <a:pt x="3336560" y="392359"/>
                          <a:pt x="3358875" y="527485"/>
                        </a:cubicBezTo>
                        <a:cubicBezTo>
                          <a:pt x="3381190" y="662611"/>
                          <a:pt x="3324707" y="798842"/>
                          <a:pt x="3358875" y="1015267"/>
                        </a:cubicBezTo>
                        <a:cubicBezTo>
                          <a:pt x="3393043" y="1231692"/>
                          <a:pt x="3346392" y="1334283"/>
                          <a:pt x="3358875" y="1622158"/>
                        </a:cubicBezTo>
                        <a:cubicBezTo>
                          <a:pt x="3371358" y="1910033"/>
                          <a:pt x="3301125" y="1972017"/>
                          <a:pt x="3358875" y="2109940"/>
                        </a:cubicBezTo>
                        <a:cubicBezTo>
                          <a:pt x="3416625" y="2247863"/>
                          <a:pt x="3355839" y="2445701"/>
                          <a:pt x="3358875" y="2558019"/>
                        </a:cubicBezTo>
                        <a:cubicBezTo>
                          <a:pt x="3361911" y="2670337"/>
                          <a:pt x="3321693" y="2877883"/>
                          <a:pt x="3358875" y="3045801"/>
                        </a:cubicBezTo>
                        <a:cubicBezTo>
                          <a:pt x="3396057" y="3213719"/>
                          <a:pt x="3334751" y="3589230"/>
                          <a:pt x="3358875" y="3970318"/>
                        </a:cubicBezTo>
                        <a:cubicBezTo>
                          <a:pt x="3117875" y="4027259"/>
                          <a:pt x="2967035" y="3963526"/>
                          <a:pt x="2799063" y="3970318"/>
                        </a:cubicBezTo>
                        <a:cubicBezTo>
                          <a:pt x="2631091" y="3977110"/>
                          <a:pt x="2465578" y="3917801"/>
                          <a:pt x="2239250" y="3970318"/>
                        </a:cubicBezTo>
                        <a:cubicBezTo>
                          <a:pt x="2012922" y="4022835"/>
                          <a:pt x="1861043" y="3925047"/>
                          <a:pt x="1746615" y="3970318"/>
                        </a:cubicBezTo>
                        <a:cubicBezTo>
                          <a:pt x="1632188" y="4015589"/>
                          <a:pt x="1399104" y="3920775"/>
                          <a:pt x="1186803" y="3970318"/>
                        </a:cubicBezTo>
                        <a:cubicBezTo>
                          <a:pt x="974502" y="4019861"/>
                          <a:pt x="773540" y="3953023"/>
                          <a:pt x="626990" y="3970318"/>
                        </a:cubicBezTo>
                        <a:cubicBezTo>
                          <a:pt x="480440" y="3987613"/>
                          <a:pt x="301265" y="3905092"/>
                          <a:pt x="0" y="3970318"/>
                        </a:cubicBezTo>
                        <a:cubicBezTo>
                          <a:pt x="-67209" y="3731483"/>
                          <a:pt x="41075" y="3672982"/>
                          <a:pt x="0" y="3403130"/>
                        </a:cubicBezTo>
                        <a:cubicBezTo>
                          <a:pt x="-41075" y="3133278"/>
                          <a:pt x="62405" y="3011801"/>
                          <a:pt x="0" y="2875645"/>
                        </a:cubicBezTo>
                        <a:cubicBezTo>
                          <a:pt x="-62405" y="2739489"/>
                          <a:pt x="16289" y="2509376"/>
                          <a:pt x="0" y="2308456"/>
                        </a:cubicBezTo>
                        <a:cubicBezTo>
                          <a:pt x="-16289" y="2107536"/>
                          <a:pt x="38213" y="1979876"/>
                          <a:pt x="0" y="1701565"/>
                        </a:cubicBezTo>
                        <a:cubicBezTo>
                          <a:pt x="-38213" y="1423254"/>
                          <a:pt x="48224" y="1298734"/>
                          <a:pt x="0" y="1094673"/>
                        </a:cubicBezTo>
                        <a:cubicBezTo>
                          <a:pt x="-48224" y="890612"/>
                          <a:pt x="5319" y="662480"/>
                          <a:pt x="0" y="487782"/>
                        </a:cubicBezTo>
                        <a:cubicBezTo>
                          <a:pt x="-5319" y="313084"/>
                          <a:pt x="54358" y="222295"/>
                          <a:pt x="0" y="0"/>
                        </a:cubicBezTo>
                        <a:close/>
                      </a:path>
                      <a:path w="3358875" h="3970318" stroke="0" extrusionOk="0">
                        <a:moveTo>
                          <a:pt x="0" y="0"/>
                        </a:moveTo>
                        <a:cubicBezTo>
                          <a:pt x="221505" y="-30743"/>
                          <a:pt x="302206" y="54471"/>
                          <a:pt x="526224" y="0"/>
                        </a:cubicBezTo>
                        <a:cubicBezTo>
                          <a:pt x="750242" y="-54471"/>
                          <a:pt x="851908" y="28441"/>
                          <a:pt x="985270" y="0"/>
                        </a:cubicBezTo>
                        <a:cubicBezTo>
                          <a:pt x="1118632" y="-28441"/>
                          <a:pt x="1460739" y="35287"/>
                          <a:pt x="1612260" y="0"/>
                        </a:cubicBezTo>
                        <a:cubicBezTo>
                          <a:pt x="1763781" y="-35287"/>
                          <a:pt x="1904962" y="17990"/>
                          <a:pt x="2138484" y="0"/>
                        </a:cubicBezTo>
                        <a:cubicBezTo>
                          <a:pt x="2372006" y="-17990"/>
                          <a:pt x="2531670" y="10623"/>
                          <a:pt x="2664707" y="0"/>
                        </a:cubicBezTo>
                        <a:cubicBezTo>
                          <a:pt x="2797744" y="-10623"/>
                          <a:pt x="3071122" y="54368"/>
                          <a:pt x="3358875" y="0"/>
                        </a:cubicBezTo>
                        <a:cubicBezTo>
                          <a:pt x="3360744" y="135301"/>
                          <a:pt x="3308906" y="282484"/>
                          <a:pt x="3358875" y="487782"/>
                        </a:cubicBezTo>
                        <a:cubicBezTo>
                          <a:pt x="3408844" y="693080"/>
                          <a:pt x="3326490" y="787285"/>
                          <a:pt x="3358875" y="1054970"/>
                        </a:cubicBezTo>
                        <a:cubicBezTo>
                          <a:pt x="3391260" y="1322655"/>
                          <a:pt x="3343739" y="1362668"/>
                          <a:pt x="3358875" y="1542752"/>
                        </a:cubicBezTo>
                        <a:cubicBezTo>
                          <a:pt x="3374011" y="1722836"/>
                          <a:pt x="3338904" y="1786810"/>
                          <a:pt x="3358875" y="2030534"/>
                        </a:cubicBezTo>
                        <a:cubicBezTo>
                          <a:pt x="3378846" y="2274258"/>
                          <a:pt x="3335679" y="2394780"/>
                          <a:pt x="3358875" y="2597722"/>
                        </a:cubicBezTo>
                        <a:cubicBezTo>
                          <a:pt x="3382071" y="2800664"/>
                          <a:pt x="3298020" y="2903360"/>
                          <a:pt x="3358875" y="3204614"/>
                        </a:cubicBezTo>
                        <a:cubicBezTo>
                          <a:pt x="3419730" y="3505868"/>
                          <a:pt x="3312074" y="3673246"/>
                          <a:pt x="3358875" y="3970318"/>
                        </a:cubicBezTo>
                        <a:cubicBezTo>
                          <a:pt x="3237222" y="3986529"/>
                          <a:pt x="2930444" y="3927504"/>
                          <a:pt x="2799063" y="3970318"/>
                        </a:cubicBezTo>
                        <a:cubicBezTo>
                          <a:pt x="2667682" y="4013132"/>
                          <a:pt x="2424526" y="3949608"/>
                          <a:pt x="2306428" y="3970318"/>
                        </a:cubicBezTo>
                        <a:cubicBezTo>
                          <a:pt x="2188331" y="3991028"/>
                          <a:pt x="1890855" y="3937621"/>
                          <a:pt x="1746615" y="3970318"/>
                        </a:cubicBezTo>
                        <a:cubicBezTo>
                          <a:pt x="1602375" y="4003015"/>
                          <a:pt x="1347718" y="3936126"/>
                          <a:pt x="1119625" y="3970318"/>
                        </a:cubicBezTo>
                        <a:cubicBezTo>
                          <a:pt x="891532" y="4004510"/>
                          <a:pt x="793092" y="3955325"/>
                          <a:pt x="559813" y="3970318"/>
                        </a:cubicBezTo>
                        <a:cubicBezTo>
                          <a:pt x="326534" y="3985311"/>
                          <a:pt x="170295" y="3956301"/>
                          <a:pt x="0" y="3970318"/>
                        </a:cubicBezTo>
                        <a:cubicBezTo>
                          <a:pt x="-51487" y="3861949"/>
                          <a:pt x="50692" y="3582892"/>
                          <a:pt x="0" y="3482536"/>
                        </a:cubicBezTo>
                        <a:cubicBezTo>
                          <a:pt x="-50692" y="3382180"/>
                          <a:pt x="46270" y="3130585"/>
                          <a:pt x="0" y="2955051"/>
                        </a:cubicBezTo>
                        <a:cubicBezTo>
                          <a:pt x="-46270" y="2779517"/>
                          <a:pt x="43271" y="2500866"/>
                          <a:pt x="0" y="2308456"/>
                        </a:cubicBezTo>
                        <a:cubicBezTo>
                          <a:pt x="-43271" y="2116047"/>
                          <a:pt x="51882" y="1956582"/>
                          <a:pt x="0" y="1741268"/>
                        </a:cubicBezTo>
                        <a:cubicBezTo>
                          <a:pt x="-51882" y="1525954"/>
                          <a:pt x="6102" y="1370828"/>
                          <a:pt x="0" y="1213783"/>
                        </a:cubicBezTo>
                        <a:cubicBezTo>
                          <a:pt x="-6102" y="1056739"/>
                          <a:pt x="5384" y="943797"/>
                          <a:pt x="0" y="765704"/>
                        </a:cubicBezTo>
                        <a:cubicBezTo>
                          <a:pt x="-5384" y="587611"/>
                          <a:pt x="84739" y="169654"/>
                          <a:pt x="0" y="0"/>
                        </a:cubicBezTo>
                        <a:close/>
                      </a:path>
                    </a:pathLst>
                  </a:custGeom>
                  <ask:type>
                    <ask:lineSketchNone/>
                  </ask:type>
                </ask:lineSketchStyleProps>
              </a:ext>
            </a:extLst>
          </a:ln>
        </p:spPr>
        <p:txBody>
          <a:bodyPr wrap="square" rtlCol="0">
            <a:spAutoFit/>
          </a:bodyPr>
          <a:lstStyle/>
          <a:p>
            <a:pPr>
              <a:spcAft>
                <a:spcPts val="600"/>
              </a:spcAft>
            </a:pPr>
            <a:r>
              <a:rPr lang="en-CA" b="1" dirty="0">
                <a:solidFill>
                  <a:srgbClr val="E9A500"/>
                </a:solidFill>
              </a:rPr>
              <a:t>Wading pool definition</a:t>
            </a:r>
            <a:br>
              <a:rPr lang="en-CA" b="1" dirty="0">
                <a:solidFill>
                  <a:srgbClr val="E9A500"/>
                </a:solidFill>
              </a:rPr>
            </a:br>
            <a:r>
              <a:rPr lang="en-CA" b="1" dirty="0">
                <a:solidFill>
                  <a:srgbClr val="E9A500"/>
                </a:solidFill>
              </a:rPr>
              <a:t>(Ontario regulations) </a:t>
            </a:r>
          </a:p>
          <a:p>
            <a:pPr>
              <a:spcAft>
                <a:spcPts val="600"/>
              </a:spcAft>
            </a:pPr>
            <a:r>
              <a:rPr lang="en-CA" dirty="0"/>
              <a:t>“</a:t>
            </a:r>
            <a:r>
              <a:rPr lang="en-CA" i="1" dirty="0"/>
              <a:t>public wading pool</a:t>
            </a:r>
            <a:r>
              <a:rPr lang="en-CA" dirty="0"/>
              <a:t>” means any structure, basin, chamber or tank containing or intended to contain an artificial body of water having a depth of water equal to 75 centimetres or less at any point, that is provided for the recreational or instructive use of young children, other than a private residential wading pool or a wading pool for display or promotional purposes only. </a:t>
            </a:r>
          </a:p>
        </p:txBody>
      </p:sp>
      <p:pic>
        <p:nvPicPr>
          <p:cNvPr id="10" name="Picture 9" descr="Child sitting on a splash pad">
            <a:extLst>
              <a:ext uri="{FF2B5EF4-FFF2-40B4-BE49-F238E27FC236}">
                <a16:creationId xmlns:a16="http://schemas.microsoft.com/office/drawing/2014/main" id="{7B2C0619-A774-EF15-D88F-E1D0D9A8E3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022" t="-1571" r="13670" b="1571"/>
          <a:stretch/>
        </p:blipFill>
        <p:spPr>
          <a:xfrm>
            <a:off x="8813616" y="2961262"/>
            <a:ext cx="2615609" cy="2681705"/>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8169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1.66667E-6 -4.81481E-6 L -0.00026 -0.40648 " pathEditMode="relative" rAng="0" ptsTypes="AA">
                                      <p:cBhvr>
                                        <p:cTn id="15" dur="2000" fill="hold"/>
                                        <p:tgtEl>
                                          <p:spTgt spid="10"/>
                                        </p:tgtEl>
                                        <p:attrNameLst>
                                          <p:attrName>ppt_x</p:attrName>
                                          <p:attrName>ppt_y</p:attrName>
                                        </p:attrNameLst>
                                      </p:cBhvr>
                                      <p:rCtr x="-13" y="-20324"/>
                                    </p:animMotion>
                                  </p:childTnLst>
                                </p:cTn>
                              </p:par>
                              <p:par>
                                <p:cTn id="16" presetID="0" presetClass="path" presetSubtype="0" accel="50000" decel="50000" fill="hold" grpId="0" nodeType="withEffect">
                                  <p:stCondLst>
                                    <p:cond delay="0"/>
                                  </p:stCondLst>
                                  <p:childTnLst>
                                    <p:animMotion origin="layout" path="M -0.00625 -0.01204 L -0.3595 -0.01204 " pathEditMode="relative" rAng="0" ptsTypes="AA">
                                      <p:cBhvr>
                                        <p:cTn id="17" dur="2000" fill="hold"/>
                                        <p:tgtEl>
                                          <p:spTgt spid="6"/>
                                        </p:tgtEl>
                                        <p:attrNameLst>
                                          <p:attrName>ppt_x</p:attrName>
                                          <p:attrName>ppt_y</p:attrName>
                                        </p:attrNameLst>
                                      </p:cBhvr>
                                      <p:rCtr x="-176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AAD1-E31B-1F4D-B702-94914389EAB9}"/>
              </a:ext>
            </a:extLst>
          </p:cNvPr>
          <p:cNvSpPr>
            <a:spLocks noGrp="1"/>
          </p:cNvSpPr>
          <p:nvPr>
            <p:ph type="title"/>
          </p:nvPr>
        </p:nvSpPr>
        <p:spPr/>
        <p:txBody>
          <a:bodyPr>
            <a:normAutofit/>
          </a:bodyPr>
          <a:lstStyle/>
          <a:p>
            <a:r>
              <a:rPr lang="en-US" dirty="0"/>
              <a:t>Theory and practice</a:t>
            </a:r>
            <a:br>
              <a:rPr lang="en-US" dirty="0"/>
            </a:br>
            <a:r>
              <a:rPr lang="en-US" sz="2800" dirty="0"/>
              <a:t>Roles and responsibilities</a:t>
            </a:r>
          </a:p>
        </p:txBody>
      </p:sp>
      <p:sp>
        <p:nvSpPr>
          <p:cNvPr id="3" name="Content Placeholder 2">
            <a:extLst>
              <a:ext uri="{FF2B5EF4-FFF2-40B4-BE49-F238E27FC236}">
                <a16:creationId xmlns:a16="http://schemas.microsoft.com/office/drawing/2014/main" id="{B0B1A090-4567-A44B-AE7C-2947EDA68904}"/>
              </a:ext>
            </a:extLst>
          </p:cNvPr>
          <p:cNvSpPr>
            <a:spLocks noGrp="1"/>
          </p:cNvSpPr>
          <p:nvPr>
            <p:ph idx="1"/>
          </p:nvPr>
        </p:nvSpPr>
        <p:spPr>
          <a:xfrm>
            <a:off x="385764" y="1837814"/>
            <a:ext cx="8042620" cy="4788272"/>
          </a:xfrm>
        </p:spPr>
        <p:txBody>
          <a:bodyPr>
            <a:noAutofit/>
          </a:bodyPr>
          <a:lstStyle/>
          <a:p>
            <a:pPr>
              <a:lnSpc>
                <a:spcPct val="100000"/>
              </a:lnSpc>
            </a:pPr>
            <a:r>
              <a:rPr lang="en-CA" sz="2200" dirty="0"/>
              <a:t>The primary objective of a pool attendant is to prevent drowning and water-related injury, and when prevention fails, to respond quickly and professionally to prevent loss of life.</a:t>
            </a:r>
          </a:p>
          <a:p>
            <a:pPr>
              <a:lnSpc>
                <a:spcPct val="100000"/>
              </a:lnSpc>
            </a:pPr>
            <a:r>
              <a:rPr lang="en-CA" sz="2200" dirty="0"/>
              <a:t>Pool attendants, assistant lifeguards and lifeguards, have a legal responsibility for the safety supervision of patrons of the aquatic facility.</a:t>
            </a:r>
          </a:p>
          <a:p>
            <a:r>
              <a:rPr lang="en-CA" sz="2200" dirty="0"/>
              <a:t>Pool attendants’ roles may include working alone, or act as part of the lifeguard team – within established protocols and standard operating procedures.</a:t>
            </a:r>
          </a:p>
          <a:p>
            <a:r>
              <a:rPr lang="en-CA" sz="2200" dirty="0"/>
              <a:t>Pool attendants have a duty and standard of care to maintain. Failure to maintain a standard may mean liability or negligence (failure to behave with the level of care that is expected, see next slide). </a:t>
            </a:r>
          </a:p>
          <a:p>
            <a:endParaRPr lang="en-US" sz="2200" dirty="0"/>
          </a:p>
        </p:txBody>
      </p:sp>
      <p:sp>
        <p:nvSpPr>
          <p:cNvPr id="6" name="TextBox 5">
            <a:extLst>
              <a:ext uri="{FF2B5EF4-FFF2-40B4-BE49-F238E27FC236}">
                <a16:creationId xmlns:a16="http://schemas.microsoft.com/office/drawing/2014/main" id="{01A6FC46-99B6-8045-8167-152696051373}"/>
              </a:ext>
            </a:extLst>
          </p:cNvPr>
          <p:cNvSpPr txBox="1"/>
          <p:nvPr/>
        </p:nvSpPr>
        <p:spPr>
          <a:xfrm>
            <a:off x="12400184" y="3429000"/>
            <a:ext cx="3340099" cy="3693319"/>
          </a:xfrm>
          <a:prstGeom prst="rect">
            <a:avLst/>
          </a:prstGeom>
          <a:noFill/>
        </p:spPr>
        <p:txBody>
          <a:bodyPr wrap="square" rtlCol="0">
            <a:spAutoFit/>
          </a:bodyPr>
          <a:lstStyle/>
          <a:p>
            <a:r>
              <a:rPr lang="en-CA" b="1" dirty="0">
                <a:solidFill>
                  <a:srgbClr val="E9A500"/>
                </a:solidFill>
              </a:rPr>
              <a:t>Staff training: </a:t>
            </a:r>
            <a:r>
              <a:rPr lang="en-CA" dirty="0"/>
              <a:t>must be provided in the operating and emergency procedures relevant to the facility. This may include: Rescue situations, Skills – scanning, Land – first aid, CPR. Additional training: </a:t>
            </a:r>
          </a:p>
          <a:p>
            <a:pPr marL="285750" indent="-285750" fontAlgn="auto">
              <a:buFont typeface="Arial" panose="020B0604020202020204" pitchFamily="34" charset="0"/>
              <a:buChar char="•"/>
            </a:pPr>
            <a:r>
              <a:rPr lang="en-CA" dirty="0"/>
              <a:t>Job description, child abuse, harassment, customer service</a:t>
            </a:r>
          </a:p>
          <a:p>
            <a:pPr marL="285750" indent="-285750" fontAlgn="auto">
              <a:buFont typeface="Arial" panose="020B0604020202020204" pitchFamily="34" charset="0"/>
              <a:buChar char="•"/>
            </a:pPr>
            <a:r>
              <a:rPr lang="en-CA" dirty="0"/>
              <a:t>Maintenance, workplace safety, WHMIS, sun safety</a:t>
            </a:r>
          </a:p>
          <a:p>
            <a:pPr marL="285750" indent="-285750" fontAlgn="auto">
              <a:buFont typeface="Arial" panose="020B0604020202020204" pitchFamily="34" charset="0"/>
              <a:buChar char="•"/>
            </a:pPr>
            <a:r>
              <a:rPr lang="en-CA" dirty="0"/>
              <a:t>Professional code of conduct </a:t>
            </a:r>
          </a:p>
          <a:p>
            <a:endParaRPr lang="en-CA" dirty="0"/>
          </a:p>
        </p:txBody>
      </p:sp>
      <p:pic>
        <p:nvPicPr>
          <p:cNvPr id="9" name="Picture 8" descr="Child running on a splash pad">
            <a:extLst>
              <a:ext uri="{FF2B5EF4-FFF2-40B4-BE49-F238E27FC236}">
                <a16:creationId xmlns:a16="http://schemas.microsoft.com/office/drawing/2014/main" id="{FCBE04B3-9093-1BA7-7353-FB393CFD67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193" r="12665"/>
          <a:stretch/>
        </p:blipFill>
        <p:spPr>
          <a:xfrm>
            <a:off x="8875324" y="2924145"/>
            <a:ext cx="2597125" cy="2615609"/>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0799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79167E-6 3.7037E-7 L -0.00339 -0.39745 " pathEditMode="relative" rAng="0" ptsTypes="AA">
                                      <p:cBhvr>
                                        <p:cTn id="11" dur="2000" fill="hold"/>
                                        <p:tgtEl>
                                          <p:spTgt spid="9"/>
                                        </p:tgtEl>
                                        <p:attrNameLst>
                                          <p:attrName>ppt_x</p:attrName>
                                          <p:attrName>ppt_y</p:attrName>
                                        </p:attrNameLst>
                                      </p:cBhvr>
                                      <p:rCtr x="-169" y="-19884"/>
                                    </p:animMotion>
                                  </p:childTnLst>
                                </p:cTn>
                              </p:par>
                              <p:par>
                                <p:cTn id="12" presetID="0" presetClass="path" presetSubtype="0" accel="50000" decel="50000" fill="hold" grpId="0" nodeType="withEffect">
                                  <p:stCondLst>
                                    <p:cond delay="0"/>
                                  </p:stCondLst>
                                  <p:childTnLst>
                                    <p:animMotion origin="layout" path="M -0.00977 -0.03125 L -0.3168 -0.03125 " pathEditMode="relative" rAng="0" ptsTypes="AA">
                                      <p:cBhvr>
                                        <p:cTn id="13" dur="2000" fill="hold"/>
                                        <p:tgtEl>
                                          <p:spTgt spid="6"/>
                                        </p:tgtEl>
                                        <p:attrNameLst>
                                          <p:attrName>ppt_x</p:attrName>
                                          <p:attrName>ppt_y</p:attrName>
                                        </p:attrNameLst>
                                      </p:cBhvr>
                                      <p:rCtr x="-1535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{0144C9DA-2241-DC4D-A719-D25DFDC71969}tf10001057</Template>
  <TotalTime>2554</TotalTime>
  <Words>13395</Words>
  <Application>Microsoft Office PowerPoint</Application>
  <PresentationFormat>Widescreen</PresentationFormat>
  <Paragraphs>1038</Paragraphs>
  <Slides>57</Slides>
  <Notes>57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ＭＳ Ｐゴシック</vt:lpstr>
      <vt:lpstr>Arial</vt:lpstr>
      <vt:lpstr>Arial Narrow</vt:lpstr>
      <vt:lpstr>Calibri</vt:lpstr>
      <vt:lpstr>Calibri Light</vt:lpstr>
      <vt:lpstr>Courier New</vt:lpstr>
      <vt:lpstr>Lato</vt:lpstr>
      <vt:lpstr>Nunito</vt:lpstr>
      <vt:lpstr>Wingdings 2</vt:lpstr>
      <vt:lpstr>Office Theme</vt:lpstr>
      <vt:lpstr>PoolAttendant</vt:lpstr>
      <vt:lpstr>The Lifesaving Society</vt:lpstr>
      <vt:lpstr>The Lifesaving Society</vt:lpstr>
      <vt:lpstr>The Lifesaving Society</vt:lpstr>
      <vt:lpstr>The Lifesaving Society</vt:lpstr>
      <vt:lpstr>The Lifesaving Society</vt:lpstr>
      <vt:lpstr>The Lifesaving Society</vt:lpstr>
      <vt:lpstr>Theory and practice Test item</vt:lpstr>
      <vt:lpstr>Theory and practice Roles and responsibilities</vt:lpstr>
      <vt:lpstr>Theory and practice Legal obligations</vt:lpstr>
      <vt:lpstr>Theory and practice Laws and regulations</vt:lpstr>
      <vt:lpstr>Theory and practice Chemicals in aquatic settings</vt:lpstr>
      <vt:lpstr>Theory and practice Working alone at a wading pool</vt:lpstr>
      <vt:lpstr>Theory and practice Documentation and logging include</vt:lpstr>
      <vt:lpstr>Communication Test item</vt:lpstr>
      <vt:lpstr>Communication With patrons</vt:lpstr>
      <vt:lpstr>Communication Public relations</vt:lpstr>
      <vt:lpstr>Communication Confronting complaints or problems</vt:lpstr>
      <vt:lpstr>Communication Coworkers, supervisors &amp; EMS – procedures</vt:lpstr>
      <vt:lpstr>Communication Coworkers, supervisors &amp; EMS – major</vt:lpstr>
      <vt:lpstr>Communication Coworkers, supervisors &amp; EMS – minor </vt:lpstr>
      <vt:lpstr>Communication Coworkers, supervisors &amp; EMS – single attendant </vt:lpstr>
      <vt:lpstr>Communication With victims</vt:lpstr>
      <vt:lpstr>Aquatic facility analysis Test item</vt:lpstr>
      <vt:lpstr>Aquatic facility analysis Types of wading pools</vt:lpstr>
      <vt:lpstr>Aquatic facility analysis Chemical treatment of water</vt:lpstr>
      <vt:lpstr>Aquatic facility analysis Chemical treatment of water – pH</vt:lpstr>
      <vt:lpstr>Aquatic facility analysis Environmental hazards</vt:lpstr>
      <vt:lpstr>Drowning resuscitation Test item</vt:lpstr>
      <vt:lpstr>Drowning resuscitation Breaths first</vt:lpstr>
      <vt:lpstr>Victim recognition Test item</vt:lpstr>
      <vt:lpstr>Victim recognition What to look for</vt:lpstr>
      <vt:lpstr>Spinal injury management Test item</vt:lpstr>
      <vt:lpstr>Spinal injury management Mechanism of injury and rollovers</vt:lpstr>
      <vt:lpstr>Spinal injury management Mechanism of injury and rollovers</vt:lpstr>
      <vt:lpstr>Surveillance: positioning and rotation Test item</vt:lpstr>
      <vt:lpstr>Surveillance  Positioning</vt:lpstr>
      <vt:lpstr>Surveillance  Rotation</vt:lpstr>
      <vt:lpstr>Surveillance: scanning and observation  Test item</vt:lpstr>
      <vt:lpstr>Surveillance: scanning and observation  How to scan</vt:lpstr>
      <vt:lpstr>Surveillance: scanning and observation </vt:lpstr>
      <vt:lpstr>Surveillance: scanning and observation R.I.D </vt:lpstr>
      <vt:lpstr>Surveillance: scanning and observation How to scan</vt:lpstr>
      <vt:lpstr>Surveillance: scanning and observation Common techniques for scanning</vt:lpstr>
      <vt:lpstr>Surveillance: scanning and observation Scanning patterns</vt:lpstr>
      <vt:lpstr>Surveillance: prevention and intervention Test item</vt:lpstr>
      <vt:lpstr>Surveillance: intervention</vt:lpstr>
      <vt:lpstr>Management of an injured victim Test item</vt:lpstr>
      <vt:lpstr>Management of an injured victim The Rescue Process</vt:lpstr>
      <vt:lpstr>Management of an injured victim – continued</vt:lpstr>
      <vt:lpstr>Management of an injured victim – continued</vt:lpstr>
      <vt:lpstr>Management of an injured victim – continued</vt:lpstr>
      <vt:lpstr>Management of an injured victim – continued</vt:lpstr>
      <vt:lpstr>Rescue: non-breathing victim Test item</vt:lpstr>
      <vt:lpstr>Rescue: non-breathing victim – continued Test item</vt:lpstr>
      <vt:lpstr>Summary</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Pool Attendant</dc:title>
  <dc:creator>Jean-Pierre Molin</dc:creator>
  <cp:lastModifiedBy>Cherry Bertrand</cp:lastModifiedBy>
  <cp:revision>265</cp:revision>
  <dcterms:created xsi:type="dcterms:W3CDTF">2022-04-29T12:29:59Z</dcterms:created>
  <dcterms:modified xsi:type="dcterms:W3CDTF">2024-11-27T15:33:04Z</dcterms:modified>
</cp:coreProperties>
</file>